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11305309"/>
  <p:notesSz cx="11305309" cy="14630400"/>
  <p:embeddedFontLst>
    <p:embeddedFont>
      <p:font typeface="Fira Mono"/>
      <p:regular r:id="rId18"/>
    </p:embeddedFont>
    <p:embeddedFont>
      <p:font typeface="Fira Mono"/>
      <p:regular r:id="rId19"/>
    </p:embeddedFont>
    <p:embeddedFont>
      <p:font typeface="Fira Sans"/>
      <p:regular r:id="rId20"/>
    </p:embeddedFont>
    <p:embeddedFont>
      <p:font typeface="Fira Sans"/>
      <p:regular r:id="rId21"/>
    </p:embeddedFont>
    <p:embeddedFont>
      <p:font typeface="Fira Sans"/>
      <p:regular r:id="rId22"/>
    </p:embeddedFont>
    <p:embeddedFont>
      <p:font typeface="Fira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19"/>
            <a:ext cx="14630400" cy="11305071"/>
          </a:xfrm>
          <a:prstGeom prst="rect">
            <a:avLst/>
          </a:prstGeom>
          <a:solidFill>
            <a:srgbClr val="18181B"/>
          </a:solidFill>
          <a:ln/>
        </p:spPr>
      </p:sp>
      <p:sp>
        <p:nvSpPr>
          <p:cNvPr id="3" name="Shape 1"/>
          <p:cNvSpPr/>
          <p:nvPr/>
        </p:nvSpPr>
        <p:spPr>
          <a:xfrm>
            <a:off x="0" y="119"/>
            <a:ext cx="14630400" cy="11305071"/>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18181B"/>
          </a:solidFill>
          <a:ln/>
        </p:spPr>
      </p:sp>
      <p:sp>
        <p:nvSpPr>
          <p:cNvPr id="3" name="Shape 1"/>
          <p:cNvSpPr/>
          <p:nvPr/>
        </p:nvSpPr>
        <p:spPr>
          <a:xfrm>
            <a:off x="0" y="1428"/>
            <a:ext cx="14630400" cy="11302452"/>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18181B"/>
          </a:solidFill>
          <a:ln/>
        </p:spPr>
      </p:sp>
      <p:sp>
        <p:nvSpPr>
          <p:cNvPr id="3" name="Shape 1"/>
          <p:cNvSpPr/>
          <p:nvPr/>
        </p:nvSpPr>
        <p:spPr>
          <a:xfrm>
            <a:off x="0" y="1428"/>
            <a:ext cx="14630400" cy="11302452"/>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18181B"/>
          </a:solidFill>
          <a:ln/>
        </p:spPr>
      </p:sp>
      <p:sp>
        <p:nvSpPr>
          <p:cNvPr id="3" name="Shape 1"/>
          <p:cNvSpPr/>
          <p:nvPr/>
        </p:nvSpPr>
        <p:spPr>
          <a:xfrm>
            <a:off x="0" y="1428"/>
            <a:ext cx="14630400" cy="11302452"/>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18181B"/>
          </a:solidFill>
          <a:ln/>
        </p:spPr>
      </p:sp>
      <p:sp>
        <p:nvSpPr>
          <p:cNvPr id="3" name="Shape 1"/>
          <p:cNvSpPr/>
          <p:nvPr/>
        </p:nvSpPr>
        <p:spPr>
          <a:xfrm>
            <a:off x="0" y="1428"/>
            <a:ext cx="14630400" cy="11302452"/>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18181B"/>
          </a:solidFill>
          <a:ln/>
        </p:spPr>
      </p:sp>
      <p:sp>
        <p:nvSpPr>
          <p:cNvPr id="3" name="Shape 1"/>
          <p:cNvSpPr/>
          <p:nvPr/>
        </p:nvSpPr>
        <p:spPr>
          <a:xfrm>
            <a:off x="0" y="1428"/>
            <a:ext cx="14630400" cy="11302452"/>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18181B"/>
          </a:solidFill>
          <a:ln/>
        </p:spPr>
      </p:sp>
      <p:sp>
        <p:nvSpPr>
          <p:cNvPr id="3" name="Shape 1"/>
          <p:cNvSpPr/>
          <p:nvPr/>
        </p:nvSpPr>
        <p:spPr>
          <a:xfrm>
            <a:off x="0" y="1428"/>
            <a:ext cx="14630400" cy="11302452"/>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18181B"/>
          </a:solidFill>
          <a:ln/>
        </p:spPr>
      </p:sp>
      <p:sp>
        <p:nvSpPr>
          <p:cNvPr id="3" name="Shape 1"/>
          <p:cNvSpPr/>
          <p:nvPr/>
        </p:nvSpPr>
        <p:spPr>
          <a:xfrm>
            <a:off x="0" y="1428"/>
            <a:ext cx="14630400" cy="11302452"/>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18181B"/>
          </a:solidFill>
          <a:ln/>
        </p:spPr>
      </p:sp>
      <p:sp>
        <p:nvSpPr>
          <p:cNvPr id="3" name="Shape 1"/>
          <p:cNvSpPr/>
          <p:nvPr/>
        </p:nvSpPr>
        <p:spPr>
          <a:xfrm>
            <a:off x="0" y="1428"/>
            <a:ext cx="14630400" cy="11302452"/>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18181B"/>
          </a:solidFill>
          <a:ln/>
        </p:spPr>
      </p:sp>
      <p:sp>
        <p:nvSpPr>
          <p:cNvPr id="3" name="Shape 1"/>
          <p:cNvSpPr/>
          <p:nvPr/>
        </p:nvSpPr>
        <p:spPr>
          <a:xfrm>
            <a:off x="0" y="1428"/>
            <a:ext cx="14630400" cy="11302452"/>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1428"/>
            <a:ext cx="14630400" cy="11302452"/>
          </a:xfrm>
          <a:prstGeom prst="rect">
            <a:avLst/>
          </a:prstGeom>
          <a:solidFill>
            <a:srgbClr val="18181B"/>
          </a:solidFill>
          <a:ln/>
        </p:spPr>
      </p:sp>
      <p:sp>
        <p:nvSpPr>
          <p:cNvPr id="3" name="Shape 1"/>
          <p:cNvSpPr/>
          <p:nvPr/>
        </p:nvSpPr>
        <p:spPr>
          <a:xfrm>
            <a:off x="0" y="1428"/>
            <a:ext cx="14630400" cy="11302452"/>
          </a:xfrm>
          <a:prstGeom prst="rect">
            <a:avLst/>
          </a:prstGeom>
          <a:solidFill>
            <a:srgbClr val="0F0F10"/>
          </a:solidFill>
          <a:ln/>
        </p:spPr>
      </p:sp>
      <p:pic>
        <p:nvPicPr>
          <p:cNvPr id="4" name="Image 0" descr="preencoded.png">
            <a:hlinkClick r:id="rId2" tooltip=""/>
          </p:cNvPr>
          <p:cNvPicPr>
            <a:picLocks noChangeAspect="1"/>
          </p:cNvPicPr>
          <p:nvPr/>
        </p:nvPicPr>
        <p:blipFill>
          <a:blip r:embed="rId1"/>
          <a:stretch>
            <a:fillRect/>
          </a:stretch>
        </p:blipFill>
        <p:spPr>
          <a:xfrm>
            <a:off x="12839215" y="10825249"/>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hyperlink" Target="https://news.synopsys.com/2023-11-15-Synopsys-Announces-Synopsys-ai-Copilot,-Breakthrough-GenAI-Capability-to-Accelerate-Chip-Design" TargetMode="External"/><Relationship Id="rId2" Type="http://schemas.openxmlformats.org/officeDocument/2006/relationships/hyperlink" Target="https://techcommunity.microsoft.com/t5/azure-high-performance-computing/bringing-generative-ai-to-semiconductor-and-electronics-design/ba-p/3982313" TargetMode="External"/><Relationship Id="rId3" Type="http://schemas.openxmlformats.org/officeDocument/2006/relationships/slideLayout" Target="../slideLayouts/slideLayout4.xml"/><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2" Type="http://schemas.openxmlformats.org/officeDocument/2006/relationships/hyperlink" Target="https://semiwiki.com/artificial-intelligence/338367-synopsys-ai-ups-the-ai-ante-with-copilot/" TargetMode="External"/><Relationship Id="rId3" Type="http://schemas.openxmlformats.org/officeDocument/2006/relationships/hyperlink" Target="https://www.forbes.com/sites/marcochiappetta/2023/11/27/tech-leaders-collaborate-on-generative-ai-for-accelerated-chip-design/?sh=2d6c1fe47a8d" TargetMode="External"/><Relationship Id="rId4" Type="http://schemas.openxmlformats.org/officeDocument/2006/relationships/hyperlink" Target="https://www.youtube.com/watch?v=3PSR-1tnZg8&amp;si=6-1hOF8sJD39Gvlc" TargetMode="External"/><Relationship Id="rId1" Type="http://schemas.openxmlformats.org/officeDocument/2006/relationships/image" Target="../media/image-9-1.png"/><Relationship Id="rId5" Type="http://schemas.openxmlformats.org/officeDocument/2006/relationships/slideLayout" Target="../slideLayouts/slideLayout10.xml"/><Relationship Id="rId6"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425922" y="3264013"/>
            <a:ext cx="7264956" cy="2314722"/>
          </a:xfrm>
          <a:prstGeom prst="rect">
            <a:avLst/>
          </a:prstGeom>
          <a:noFill/>
          <a:ln/>
        </p:spPr>
        <p:txBody>
          <a:bodyPr wrap="square" lIns="0" tIns="0" rIns="0" bIns="0" rtlCol="0" anchor="t"/>
          <a:lstStyle/>
          <a:p>
            <a:pPr indent="0" marL="0">
              <a:lnSpc>
                <a:spcPts val="9100"/>
              </a:lnSpc>
              <a:buNone/>
            </a:pPr>
            <a:r>
              <a:rPr lang="en-US" sz="7250" dirty="0">
                <a:solidFill>
                  <a:srgbClr val="FBF3FA"/>
                </a:solidFill>
                <a:latin typeface="Fira Mono" pitchFamily="34" charset="0"/>
                <a:ea typeface="Fira Mono" pitchFamily="34" charset="-122"/>
                <a:cs typeface="Fira Mono" pitchFamily="34" charset="-120"/>
              </a:rPr>
              <a:t>Synopsys.ai: AI-Driven EDA</a:t>
            </a:r>
            <a:endParaRPr lang="en-US" sz="7250" dirty="0"/>
          </a:p>
        </p:txBody>
      </p:sp>
      <p:sp>
        <p:nvSpPr>
          <p:cNvPr id="4" name="Text 1"/>
          <p:cNvSpPr/>
          <p:nvPr/>
        </p:nvSpPr>
        <p:spPr>
          <a:xfrm>
            <a:off x="6425922" y="5981306"/>
            <a:ext cx="7264956" cy="1288417"/>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Synopsys.ai is an advanced suite of AI-driven solutions that optimize silicon performance, accelerate chip design, and improve efficiency throughout the entire EDA flow.</a:t>
            </a:r>
            <a:endParaRPr lang="en-US" sz="2100" dirty="0"/>
          </a:p>
        </p:txBody>
      </p:sp>
      <p:sp>
        <p:nvSpPr>
          <p:cNvPr id="5" name="Shape 2"/>
          <p:cNvSpPr/>
          <p:nvPr/>
        </p:nvSpPr>
        <p:spPr>
          <a:xfrm>
            <a:off x="6425922" y="7591588"/>
            <a:ext cx="429458" cy="429353"/>
          </a:xfrm>
          <a:prstGeom prst="roundRect">
            <a:avLst>
              <a:gd name="adj" fmla="val 21295031"/>
            </a:avLst>
          </a:prstGeom>
          <a:noFill/>
          <a:ln w="7620">
            <a:solidFill>
              <a:srgbClr val="FFFFFF"/>
            </a:solidFill>
            <a:prstDash val="solid"/>
          </a:ln>
        </p:spPr>
      </p:sp>
      <p:pic>
        <p:nvPicPr>
          <p:cNvPr id="6" name="Image 1" descr="preencoded.png">    </p:cNvPr>
          <p:cNvPicPr>
            <a:picLocks noChangeAspect="1"/>
          </p:cNvPicPr>
          <p:nvPr/>
        </p:nvPicPr>
        <p:blipFill>
          <a:blip r:embed="rId2"/>
          <a:stretch>
            <a:fillRect/>
          </a:stretch>
        </p:blipFill>
        <p:spPr>
          <a:xfrm>
            <a:off x="6433542" y="7599206"/>
            <a:ext cx="414218" cy="414117"/>
          </a:xfrm>
          <a:prstGeom prst="rect">
            <a:avLst/>
          </a:prstGeom>
        </p:spPr>
      </p:pic>
      <p:sp>
        <p:nvSpPr>
          <p:cNvPr id="7" name="Text 3"/>
          <p:cNvSpPr/>
          <p:nvPr/>
        </p:nvSpPr>
        <p:spPr>
          <a:xfrm>
            <a:off x="6989564" y="7571591"/>
            <a:ext cx="1201103" cy="469586"/>
          </a:xfrm>
          <a:prstGeom prst="rect">
            <a:avLst/>
          </a:prstGeom>
          <a:noFill/>
          <a:ln/>
        </p:spPr>
        <p:txBody>
          <a:bodyPr wrap="none" lIns="0" tIns="0" rIns="0" bIns="0" rtlCol="0" anchor="t"/>
          <a:lstStyle/>
          <a:p>
            <a:pPr algn="l" indent="0" marL="0">
              <a:lnSpc>
                <a:spcPts val="3650"/>
              </a:lnSpc>
              <a:buNone/>
            </a:pPr>
            <a:r>
              <a:rPr lang="en-US" sz="2600" b="1" dirty="0">
                <a:solidFill>
                  <a:srgbClr val="E0D6DE"/>
                </a:solidFill>
                <a:latin typeface="Fira Sans" pitchFamily="34" charset="0"/>
                <a:ea typeface="Fira Sans" pitchFamily="34" charset="-122"/>
                <a:cs typeface="Fira Sans" pitchFamily="34" charset="-120"/>
              </a:rPr>
              <a:t>by 峰 喬</a:t>
            </a:r>
            <a:endParaRPr lang="en-US" sz="26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3354716"/>
          </a:xfrm>
          <a:prstGeom prst="rect">
            <a:avLst/>
          </a:prstGeom>
        </p:spPr>
      </p:pic>
      <p:sp>
        <p:nvSpPr>
          <p:cNvPr id="3" name="Text 0"/>
          <p:cNvSpPr/>
          <p:nvPr/>
        </p:nvSpPr>
        <p:spPr>
          <a:xfrm>
            <a:off x="939522" y="5709552"/>
            <a:ext cx="12751356" cy="1677418"/>
          </a:xfrm>
          <a:prstGeom prst="rect">
            <a:avLst/>
          </a:prstGeom>
          <a:noFill/>
          <a:ln/>
        </p:spPr>
        <p:txBody>
          <a:bodyPr wrap="square" lIns="0" tIns="0" rIns="0" bIns="0" rtlCol="0" anchor="t"/>
          <a:lstStyle/>
          <a:p>
            <a:pPr indent="0" marL="0">
              <a:lnSpc>
                <a:spcPts val="6600"/>
              </a:lnSpc>
              <a:buNone/>
            </a:pPr>
            <a:r>
              <a:rPr lang="en-US" sz="5250" dirty="0">
                <a:solidFill>
                  <a:srgbClr val="FBF3FA"/>
                </a:solidFill>
                <a:latin typeface="Fira Mono" pitchFamily="34" charset="0"/>
                <a:ea typeface="Fira Mono" pitchFamily="34" charset="-122"/>
                <a:cs typeface="Fira Mono" pitchFamily="34" charset="-120"/>
              </a:rPr>
              <a:t>Elevate Your Chip Design and Development with AI</a:t>
            </a:r>
            <a:endParaRPr lang="en-US" sz="5250" dirty="0"/>
          </a:p>
        </p:txBody>
      </p:sp>
      <p:sp>
        <p:nvSpPr>
          <p:cNvPr id="4" name="Text 1"/>
          <p:cNvSpPr/>
          <p:nvPr/>
        </p:nvSpPr>
        <p:spPr>
          <a:xfrm>
            <a:off x="939522" y="7789541"/>
            <a:ext cx="12751356" cy="429472"/>
          </a:xfrm>
          <a:prstGeom prst="rect">
            <a:avLst/>
          </a:prstGeom>
          <a:noFill/>
          <a:ln/>
        </p:spPr>
        <p:txBody>
          <a:bodyPr wrap="non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Get Started Today. Contact Us.</a:t>
            </a:r>
            <a:endParaRPr lang="en-US" sz="2100" dirty="0"/>
          </a:p>
        </p:txBody>
      </p:sp>
      <p:sp>
        <p:nvSpPr>
          <p:cNvPr id="5" name="Text 2"/>
          <p:cNvSpPr/>
          <p:nvPr/>
        </p:nvSpPr>
        <p:spPr>
          <a:xfrm>
            <a:off x="939522" y="8520881"/>
            <a:ext cx="12751356" cy="429472"/>
          </a:xfrm>
          <a:prstGeom prst="rect">
            <a:avLst/>
          </a:prstGeom>
          <a:noFill/>
          <a:ln/>
        </p:spPr>
        <p:txBody>
          <a:bodyPr wrap="non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Get Started Today</a:t>
            </a:r>
            <a:endParaRPr lang="en-US" sz="21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939522" y="4813946"/>
            <a:ext cx="12751356" cy="1677299"/>
          </a:xfrm>
          <a:prstGeom prst="rect">
            <a:avLst/>
          </a:prstGeom>
          <a:noFill/>
          <a:ln/>
        </p:spPr>
        <p:txBody>
          <a:bodyPr wrap="none" lIns="0" tIns="0" rIns="0" bIns="0" rtlCol="0" anchor="t"/>
          <a:lstStyle/>
          <a:p>
            <a:pPr algn="ctr" indent="0" marL="0">
              <a:lnSpc>
                <a:spcPts val="13200"/>
              </a:lnSpc>
              <a:buNone/>
            </a:pPr>
            <a:r>
              <a:rPr lang="en-US" sz="10550" dirty="0">
                <a:solidFill>
                  <a:srgbClr val="000000"/>
                </a:solidFill>
                <a:latin typeface="Fira Mono" pitchFamily="34" charset="0"/>
                <a:ea typeface="Fira Mono" pitchFamily="34" charset="-122"/>
                <a:cs typeface="Fira Mono" pitchFamily="34" charset="-120"/>
              </a:rPr>
              <a:t>🙋</a:t>
            </a:r>
            <a:pPr algn="ctr" indent="0" marL="0">
              <a:lnSpc>
                <a:spcPts val="13200"/>
              </a:lnSpc>
              <a:buNone/>
            </a:pPr>
            <a:r>
              <a:rPr lang="en-US" sz="10550" dirty="0">
                <a:solidFill>
                  <a:srgbClr val="FBF3FA"/>
                </a:solidFill>
                <a:latin typeface="Fira Mono" pitchFamily="34" charset="0"/>
                <a:ea typeface="Fira Mono" pitchFamily="34" charset="-122"/>
                <a:cs typeface="Fira Mono" pitchFamily="34" charset="-120"/>
              </a:rPr>
              <a:t> Q &amp; A</a:t>
            </a:r>
            <a:endParaRPr lang="en-US" sz="105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425922" y="1088679"/>
            <a:ext cx="7264956" cy="1677418"/>
          </a:xfrm>
          <a:prstGeom prst="rect">
            <a:avLst/>
          </a:prstGeom>
          <a:noFill/>
          <a:ln/>
        </p:spPr>
        <p:txBody>
          <a:bodyPr wrap="square" lIns="0" tIns="0" rIns="0" bIns="0" rtlCol="0" anchor="t"/>
          <a:lstStyle/>
          <a:p>
            <a:pPr indent="0" marL="0">
              <a:lnSpc>
                <a:spcPts val="6600"/>
              </a:lnSpc>
              <a:buNone/>
            </a:pPr>
            <a:r>
              <a:rPr lang="en-US" sz="5250" dirty="0">
                <a:solidFill>
                  <a:srgbClr val="FBF3FA"/>
                </a:solidFill>
                <a:latin typeface="Fira Mono" pitchFamily="34" charset="0"/>
                <a:ea typeface="Fira Mono" pitchFamily="34" charset="-122"/>
                <a:cs typeface="Fira Mono" pitchFamily="34" charset="-120"/>
              </a:rPr>
              <a:t>Unleash the Power of Synopsys.ai</a:t>
            </a:r>
            <a:endParaRPr lang="en-US" sz="5250" dirty="0"/>
          </a:p>
        </p:txBody>
      </p:sp>
      <p:sp>
        <p:nvSpPr>
          <p:cNvPr id="4" name="Shape 1"/>
          <p:cNvSpPr/>
          <p:nvPr/>
        </p:nvSpPr>
        <p:spPr>
          <a:xfrm>
            <a:off x="6425922" y="3470536"/>
            <a:ext cx="604004" cy="603856"/>
          </a:xfrm>
          <a:prstGeom prst="roundRect">
            <a:avLst>
              <a:gd name="adj" fmla="val 6668"/>
            </a:avLst>
          </a:prstGeom>
          <a:solidFill>
            <a:srgbClr val="2E2E2F"/>
          </a:solidFill>
          <a:ln/>
        </p:spPr>
      </p:sp>
      <p:sp>
        <p:nvSpPr>
          <p:cNvPr id="5" name="Text 2"/>
          <p:cNvSpPr/>
          <p:nvPr/>
        </p:nvSpPr>
        <p:spPr>
          <a:xfrm>
            <a:off x="6607135" y="3571119"/>
            <a:ext cx="241578" cy="402571"/>
          </a:xfrm>
          <a:prstGeom prst="rect">
            <a:avLst/>
          </a:prstGeom>
          <a:noFill/>
          <a:ln/>
        </p:spPr>
        <p:txBody>
          <a:bodyPr wrap="none" lIns="0" tIns="0" rIns="0" bIns="0" rtlCol="0" anchor="t"/>
          <a:lstStyle/>
          <a:p>
            <a:pPr algn="ctr" indent="0" marL="0">
              <a:lnSpc>
                <a:spcPts val="3150"/>
              </a:lnSpc>
              <a:buNone/>
            </a:pPr>
            <a:r>
              <a:rPr lang="en-US" sz="3150" dirty="0">
                <a:solidFill>
                  <a:srgbClr val="E0D6DE"/>
                </a:solidFill>
                <a:latin typeface="Fira Mono" pitchFamily="34" charset="0"/>
                <a:ea typeface="Fira Mono" pitchFamily="34" charset="-122"/>
                <a:cs typeface="Fira Mono" pitchFamily="34" charset="-120"/>
              </a:rPr>
              <a:t>1</a:t>
            </a:r>
            <a:endParaRPr lang="en-US" sz="3150" dirty="0"/>
          </a:p>
        </p:txBody>
      </p:sp>
      <p:sp>
        <p:nvSpPr>
          <p:cNvPr id="6" name="Text 3"/>
          <p:cNvSpPr/>
          <p:nvPr/>
        </p:nvSpPr>
        <p:spPr>
          <a:xfrm>
            <a:off x="7298293" y="3470536"/>
            <a:ext cx="5634752" cy="419235"/>
          </a:xfrm>
          <a:prstGeom prst="rect">
            <a:avLst/>
          </a:prstGeom>
          <a:noFill/>
          <a:ln/>
        </p:spPr>
        <p:txBody>
          <a:bodyPr wrap="none" lIns="0" tIns="0" rIns="0" bIns="0" rtlCol="0" anchor="t"/>
          <a:lstStyle/>
          <a:p>
            <a:pPr indent="0" marL="0">
              <a:lnSpc>
                <a:spcPts val="3300"/>
              </a:lnSpc>
              <a:buNone/>
            </a:pPr>
            <a:r>
              <a:rPr lang="en-US" sz="2600" dirty="0">
                <a:solidFill>
                  <a:srgbClr val="E0D6DE"/>
                </a:solidFill>
                <a:latin typeface="Fira Mono" pitchFamily="34" charset="0"/>
                <a:ea typeface="Fira Mono" pitchFamily="34" charset="-122"/>
                <a:cs typeface="Fira Mono" pitchFamily="34" charset="-120"/>
              </a:rPr>
              <a:t>Optimize Silicon Performance</a:t>
            </a:r>
            <a:endParaRPr lang="en-US" sz="2600" dirty="0"/>
          </a:p>
        </p:txBody>
      </p:sp>
      <p:sp>
        <p:nvSpPr>
          <p:cNvPr id="7" name="Text 4"/>
          <p:cNvSpPr/>
          <p:nvPr/>
        </p:nvSpPr>
        <p:spPr>
          <a:xfrm>
            <a:off x="7298293" y="4050704"/>
            <a:ext cx="6392585" cy="1288417"/>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Synopsys.ai helps you achieve unbeatable PPA results, the fastest time to targets, and next-level productivity.</a:t>
            </a:r>
            <a:endParaRPr lang="en-US" sz="2100" dirty="0"/>
          </a:p>
        </p:txBody>
      </p:sp>
      <p:sp>
        <p:nvSpPr>
          <p:cNvPr id="8" name="Shape 5"/>
          <p:cNvSpPr/>
          <p:nvPr/>
        </p:nvSpPr>
        <p:spPr>
          <a:xfrm>
            <a:off x="6425922" y="5909290"/>
            <a:ext cx="604004" cy="603856"/>
          </a:xfrm>
          <a:prstGeom prst="roundRect">
            <a:avLst>
              <a:gd name="adj" fmla="val 6668"/>
            </a:avLst>
          </a:prstGeom>
          <a:solidFill>
            <a:srgbClr val="2E2E2F"/>
          </a:solidFill>
          <a:ln/>
        </p:spPr>
      </p:sp>
      <p:sp>
        <p:nvSpPr>
          <p:cNvPr id="9" name="Text 6"/>
          <p:cNvSpPr/>
          <p:nvPr/>
        </p:nvSpPr>
        <p:spPr>
          <a:xfrm>
            <a:off x="6607135" y="6009874"/>
            <a:ext cx="241578" cy="402571"/>
          </a:xfrm>
          <a:prstGeom prst="rect">
            <a:avLst/>
          </a:prstGeom>
          <a:noFill/>
          <a:ln/>
        </p:spPr>
        <p:txBody>
          <a:bodyPr wrap="none" lIns="0" tIns="0" rIns="0" bIns="0" rtlCol="0" anchor="t"/>
          <a:lstStyle/>
          <a:p>
            <a:pPr algn="ctr" indent="0" marL="0">
              <a:lnSpc>
                <a:spcPts val="3150"/>
              </a:lnSpc>
              <a:buNone/>
            </a:pPr>
            <a:r>
              <a:rPr lang="en-US" sz="3150" dirty="0">
                <a:solidFill>
                  <a:srgbClr val="E0D6DE"/>
                </a:solidFill>
                <a:latin typeface="Fira Mono" pitchFamily="34" charset="0"/>
                <a:ea typeface="Fira Mono" pitchFamily="34" charset="-122"/>
                <a:cs typeface="Fira Mono" pitchFamily="34" charset="-120"/>
              </a:rPr>
              <a:t>2</a:t>
            </a:r>
            <a:endParaRPr lang="en-US" sz="3150" dirty="0"/>
          </a:p>
        </p:txBody>
      </p:sp>
      <p:sp>
        <p:nvSpPr>
          <p:cNvPr id="10" name="Text 7"/>
          <p:cNvSpPr/>
          <p:nvPr/>
        </p:nvSpPr>
        <p:spPr>
          <a:xfrm>
            <a:off x="7298293" y="5909290"/>
            <a:ext cx="4427339" cy="419235"/>
          </a:xfrm>
          <a:prstGeom prst="rect">
            <a:avLst/>
          </a:prstGeom>
          <a:noFill/>
          <a:ln/>
        </p:spPr>
        <p:txBody>
          <a:bodyPr wrap="none" lIns="0" tIns="0" rIns="0" bIns="0" rtlCol="0" anchor="t"/>
          <a:lstStyle/>
          <a:p>
            <a:pPr indent="0" marL="0">
              <a:lnSpc>
                <a:spcPts val="3300"/>
              </a:lnSpc>
              <a:buNone/>
            </a:pPr>
            <a:r>
              <a:rPr lang="en-US" sz="2600" dirty="0">
                <a:solidFill>
                  <a:srgbClr val="E0D6DE"/>
                </a:solidFill>
                <a:latin typeface="Fira Mono" pitchFamily="34" charset="0"/>
                <a:ea typeface="Fira Mono" pitchFamily="34" charset="-122"/>
                <a:cs typeface="Fira Mono" pitchFamily="34" charset="-120"/>
              </a:rPr>
              <a:t>Accelerate Chip Design</a:t>
            </a:r>
            <a:endParaRPr lang="en-US" sz="2600" dirty="0"/>
          </a:p>
        </p:txBody>
      </p:sp>
      <p:sp>
        <p:nvSpPr>
          <p:cNvPr id="11" name="Text 8"/>
          <p:cNvSpPr/>
          <p:nvPr/>
        </p:nvSpPr>
        <p:spPr>
          <a:xfrm>
            <a:off x="7298293" y="6489459"/>
            <a:ext cx="6392585" cy="1288417"/>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Synopsys.ai enables design teams to scale and operate at expert levels, revealing untapped insights from vast amounts of EDA tool data.</a:t>
            </a:r>
            <a:endParaRPr lang="en-US" sz="2100" dirty="0"/>
          </a:p>
        </p:txBody>
      </p:sp>
      <p:sp>
        <p:nvSpPr>
          <p:cNvPr id="12" name="Shape 9"/>
          <p:cNvSpPr/>
          <p:nvPr/>
        </p:nvSpPr>
        <p:spPr>
          <a:xfrm>
            <a:off x="6425922" y="8348045"/>
            <a:ext cx="604004" cy="603856"/>
          </a:xfrm>
          <a:prstGeom prst="roundRect">
            <a:avLst>
              <a:gd name="adj" fmla="val 6668"/>
            </a:avLst>
          </a:prstGeom>
          <a:solidFill>
            <a:srgbClr val="2E2E2F"/>
          </a:solidFill>
          <a:ln/>
        </p:spPr>
      </p:sp>
      <p:sp>
        <p:nvSpPr>
          <p:cNvPr id="13" name="Text 10"/>
          <p:cNvSpPr/>
          <p:nvPr/>
        </p:nvSpPr>
        <p:spPr>
          <a:xfrm>
            <a:off x="6607135" y="8448628"/>
            <a:ext cx="241578" cy="402571"/>
          </a:xfrm>
          <a:prstGeom prst="rect">
            <a:avLst/>
          </a:prstGeom>
          <a:noFill/>
          <a:ln/>
        </p:spPr>
        <p:txBody>
          <a:bodyPr wrap="none" lIns="0" tIns="0" rIns="0" bIns="0" rtlCol="0" anchor="t"/>
          <a:lstStyle/>
          <a:p>
            <a:pPr algn="ctr" indent="0" marL="0">
              <a:lnSpc>
                <a:spcPts val="3150"/>
              </a:lnSpc>
              <a:buNone/>
            </a:pPr>
            <a:r>
              <a:rPr lang="en-US" sz="3150" dirty="0">
                <a:solidFill>
                  <a:srgbClr val="E0D6DE"/>
                </a:solidFill>
                <a:latin typeface="Fira Mono" pitchFamily="34" charset="0"/>
                <a:ea typeface="Fira Mono" pitchFamily="34" charset="-122"/>
                <a:cs typeface="Fira Mono" pitchFamily="34" charset="-120"/>
              </a:rPr>
              <a:t>3</a:t>
            </a:r>
            <a:endParaRPr lang="en-US" sz="3150" dirty="0"/>
          </a:p>
        </p:txBody>
      </p:sp>
      <p:sp>
        <p:nvSpPr>
          <p:cNvPr id="14" name="Text 11"/>
          <p:cNvSpPr/>
          <p:nvPr/>
        </p:nvSpPr>
        <p:spPr>
          <a:xfrm>
            <a:off x="7298293" y="8348045"/>
            <a:ext cx="3622358" cy="419235"/>
          </a:xfrm>
          <a:prstGeom prst="rect">
            <a:avLst/>
          </a:prstGeom>
          <a:noFill/>
          <a:ln/>
        </p:spPr>
        <p:txBody>
          <a:bodyPr wrap="none" lIns="0" tIns="0" rIns="0" bIns="0" rtlCol="0" anchor="t"/>
          <a:lstStyle/>
          <a:p>
            <a:pPr indent="0" marL="0">
              <a:lnSpc>
                <a:spcPts val="3300"/>
              </a:lnSpc>
              <a:buNone/>
            </a:pPr>
            <a:r>
              <a:rPr lang="en-US" sz="2600" dirty="0">
                <a:solidFill>
                  <a:srgbClr val="E0D6DE"/>
                </a:solidFill>
                <a:latin typeface="Fira Mono" pitchFamily="34" charset="0"/>
                <a:ea typeface="Fira Mono" pitchFamily="34" charset="-122"/>
                <a:cs typeface="Fira Mono" pitchFamily="34" charset="-120"/>
              </a:rPr>
              <a:t>Improve Efficiency</a:t>
            </a:r>
            <a:endParaRPr lang="en-US" sz="2600" dirty="0"/>
          </a:p>
        </p:txBody>
      </p:sp>
      <p:sp>
        <p:nvSpPr>
          <p:cNvPr id="15" name="Text 12"/>
          <p:cNvSpPr/>
          <p:nvPr/>
        </p:nvSpPr>
        <p:spPr>
          <a:xfrm>
            <a:off x="7298293" y="8928214"/>
            <a:ext cx="6392585" cy="1288417"/>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Synopsys.ai provides instant guidance with conversation intelligence and automated creation of workflows, RTL, and testbenches with GenAI.</a:t>
            </a:r>
            <a:endParaRPr lang="en-US" sz="21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939522" y="2824780"/>
            <a:ext cx="6711077" cy="838709"/>
          </a:xfrm>
          <a:prstGeom prst="rect">
            <a:avLst/>
          </a:prstGeom>
          <a:noFill/>
          <a:ln/>
        </p:spPr>
        <p:txBody>
          <a:bodyPr wrap="none" lIns="0" tIns="0" rIns="0" bIns="0" rtlCol="0" anchor="t"/>
          <a:lstStyle/>
          <a:p>
            <a:pPr indent="0" marL="0">
              <a:lnSpc>
                <a:spcPts val="6600"/>
              </a:lnSpc>
              <a:buNone/>
            </a:pPr>
            <a:r>
              <a:rPr lang="en-US" sz="5250" dirty="0">
                <a:solidFill>
                  <a:srgbClr val="FBF3FA"/>
                </a:solidFill>
                <a:latin typeface="Fira Mono" pitchFamily="34" charset="0"/>
                <a:ea typeface="Fira Mono" pitchFamily="34" charset="-122"/>
                <a:cs typeface="Fira Mono" pitchFamily="34" charset="-120"/>
              </a:rPr>
              <a:t>What's New</a:t>
            </a:r>
            <a:endParaRPr lang="en-US" sz="5250" dirty="0"/>
          </a:p>
        </p:txBody>
      </p:sp>
      <p:sp>
        <p:nvSpPr>
          <p:cNvPr id="3" name="Text 1"/>
          <p:cNvSpPr/>
          <p:nvPr/>
        </p:nvSpPr>
        <p:spPr>
          <a:xfrm>
            <a:off x="939522" y="4334360"/>
            <a:ext cx="3813334" cy="838471"/>
          </a:xfrm>
          <a:prstGeom prst="rect">
            <a:avLst/>
          </a:prstGeom>
          <a:noFill/>
          <a:ln/>
        </p:spPr>
        <p:txBody>
          <a:bodyPr wrap="squar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Synopsys.ai Copilot</a:t>
            </a:r>
            <a:endParaRPr lang="en-US" sz="2600" dirty="0"/>
          </a:p>
        </p:txBody>
      </p:sp>
      <p:sp>
        <p:nvSpPr>
          <p:cNvPr id="4" name="Text 2"/>
          <p:cNvSpPr/>
          <p:nvPr/>
        </p:nvSpPr>
        <p:spPr>
          <a:xfrm>
            <a:off x="939522" y="5441132"/>
            <a:ext cx="3813334" cy="1288417"/>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Breakthrough GenAI capability to accelerate chip design. Read More →</a:t>
            </a:r>
            <a:endParaRPr lang="en-US" sz="2100" dirty="0"/>
          </a:p>
        </p:txBody>
      </p:sp>
      <p:sp>
        <p:nvSpPr>
          <p:cNvPr id="5" name="Text 3"/>
          <p:cNvSpPr/>
          <p:nvPr/>
        </p:nvSpPr>
        <p:spPr>
          <a:xfrm>
            <a:off x="939522" y="6971068"/>
            <a:ext cx="3813334" cy="429472"/>
          </a:xfrm>
          <a:prstGeom prst="rect">
            <a:avLst/>
          </a:prstGeom>
          <a:noFill/>
          <a:ln/>
        </p:spPr>
        <p:txBody>
          <a:bodyPr wrap="none" lIns="0" tIns="0" rIns="0" bIns="0" rtlCol="0" anchor="t"/>
          <a:lstStyle/>
          <a:p>
            <a:pPr indent="0" marL="0">
              <a:lnSpc>
                <a:spcPts val="3350"/>
              </a:lnSpc>
              <a:buNone/>
            </a:pPr>
            <a:r>
              <a:rPr lang="en-US" sz="2100" u="sng" dirty="0">
                <a:solidFill>
                  <a:srgbClr val="FF6BD8"/>
                </a:solidFill>
                <a:latin typeface="Fira Sans" pitchFamily="34" charset="0"/>
                <a:ea typeface="Fira Sans" pitchFamily="34" charset="-122"/>
                <a:cs typeface="Fira Sans" pitchFamily="34" charset="-120"/>
                <a:hlinkClick r:id="rId1" invalidUrl="" action="" tgtFrame="" tooltip="" history="1" highlightClick="0" endSnd="0">
                  <a:extLst>
                    <a:ext uri="{A12FA001-AC4F-418D-AE19-62706E023703}">
                      <ahyp:hlinkClr xmlns:ahyp="http://schemas.microsoft.com/office/drawing/2018/hyperlinkcolor" val="tx"/>
                    </a:ext>
                  </a:extLst>
                </a:hlinkClick>
              </a:rPr>
              <a:t>Read More →</a:t>
            </a:r>
            <a:endParaRPr lang="en-US" sz="2100" dirty="0"/>
          </a:p>
        </p:txBody>
      </p:sp>
      <p:sp>
        <p:nvSpPr>
          <p:cNvPr id="6" name="Text 4"/>
          <p:cNvSpPr/>
          <p:nvPr/>
        </p:nvSpPr>
        <p:spPr>
          <a:xfrm>
            <a:off x="5415320" y="4334360"/>
            <a:ext cx="3813334" cy="1676941"/>
          </a:xfrm>
          <a:prstGeom prst="rect">
            <a:avLst/>
          </a:prstGeom>
          <a:noFill/>
          <a:ln/>
        </p:spPr>
        <p:txBody>
          <a:bodyPr wrap="squar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Bringing Generative AI to Semiconductor and Electronics Design</a:t>
            </a:r>
            <a:endParaRPr lang="en-US" sz="2600" dirty="0"/>
          </a:p>
        </p:txBody>
      </p:sp>
      <p:sp>
        <p:nvSpPr>
          <p:cNvPr id="7" name="Text 5"/>
          <p:cNvSpPr/>
          <p:nvPr/>
        </p:nvSpPr>
        <p:spPr>
          <a:xfrm>
            <a:off x="5415320" y="6279603"/>
            <a:ext cx="3813334" cy="1288417"/>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Learn more about how GenAI is changing the chip design landscape. Read More →</a:t>
            </a:r>
            <a:endParaRPr lang="en-US" sz="2100" dirty="0"/>
          </a:p>
        </p:txBody>
      </p:sp>
      <p:sp>
        <p:nvSpPr>
          <p:cNvPr id="8" name="Text 6"/>
          <p:cNvSpPr/>
          <p:nvPr/>
        </p:nvSpPr>
        <p:spPr>
          <a:xfrm>
            <a:off x="5415320" y="7809538"/>
            <a:ext cx="3813334" cy="429472"/>
          </a:xfrm>
          <a:prstGeom prst="rect">
            <a:avLst/>
          </a:prstGeom>
          <a:noFill/>
          <a:ln/>
        </p:spPr>
        <p:txBody>
          <a:bodyPr wrap="none" lIns="0" tIns="0" rIns="0" bIns="0" rtlCol="0" anchor="t"/>
          <a:lstStyle/>
          <a:p>
            <a:pPr indent="0" marL="0">
              <a:lnSpc>
                <a:spcPts val="3350"/>
              </a:lnSpc>
              <a:buNone/>
            </a:pPr>
            <a:r>
              <a:rPr lang="en-US" sz="2100" u="sng" dirty="0">
                <a:solidFill>
                  <a:srgbClr val="FF6BD8"/>
                </a:solidFill>
                <a:latin typeface="Fira Sans" pitchFamily="34" charset="0"/>
                <a:ea typeface="Fira Sans" pitchFamily="34" charset="-122"/>
                <a:cs typeface="Fira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Read More →</a:t>
            </a:r>
            <a:endParaRPr lang="en-US" sz="2100" dirty="0"/>
          </a:p>
        </p:txBody>
      </p:sp>
      <p:sp>
        <p:nvSpPr>
          <p:cNvPr id="9" name="Text 7"/>
          <p:cNvSpPr/>
          <p:nvPr/>
        </p:nvSpPr>
        <p:spPr>
          <a:xfrm>
            <a:off x="9891117" y="4334360"/>
            <a:ext cx="3813334" cy="1257706"/>
          </a:xfrm>
          <a:prstGeom prst="rect">
            <a:avLst/>
          </a:prstGeom>
          <a:noFill/>
          <a:ln/>
        </p:spPr>
        <p:txBody>
          <a:bodyPr wrap="squar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Market Leaders Collaborate with Synopsys</a:t>
            </a:r>
            <a:endParaRPr lang="en-US" sz="2600" dirty="0"/>
          </a:p>
        </p:txBody>
      </p:sp>
      <p:sp>
        <p:nvSpPr>
          <p:cNvPr id="10" name="Text 8"/>
          <p:cNvSpPr/>
          <p:nvPr/>
        </p:nvSpPr>
        <p:spPr>
          <a:xfrm>
            <a:off x="9891117" y="5860368"/>
            <a:ext cx="3813334" cy="1288417"/>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Realize the gains of Generative AI across the Synopsys.ai full EDA stack. Read More →</a:t>
            </a:r>
            <a:endParaRPr lang="en-US" sz="2100" dirty="0"/>
          </a:p>
        </p:txBody>
      </p:sp>
      <p:sp>
        <p:nvSpPr>
          <p:cNvPr id="11" name="Text 9"/>
          <p:cNvSpPr/>
          <p:nvPr/>
        </p:nvSpPr>
        <p:spPr>
          <a:xfrm>
            <a:off x="9891117" y="7390303"/>
            <a:ext cx="3813334" cy="429472"/>
          </a:xfrm>
          <a:prstGeom prst="rect">
            <a:avLst/>
          </a:prstGeom>
          <a:noFill/>
          <a:ln/>
        </p:spPr>
        <p:txBody>
          <a:bodyPr wrap="non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Read More →</a:t>
            </a:r>
            <a:endParaRPr lang="en-US" sz="21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939522" y="1492202"/>
            <a:ext cx="6711077" cy="838709"/>
          </a:xfrm>
          <a:prstGeom prst="rect">
            <a:avLst/>
          </a:prstGeom>
          <a:noFill/>
          <a:ln/>
        </p:spPr>
        <p:txBody>
          <a:bodyPr wrap="none" lIns="0" tIns="0" rIns="0" bIns="0" rtlCol="0" anchor="t"/>
          <a:lstStyle/>
          <a:p>
            <a:pPr indent="0" marL="0">
              <a:lnSpc>
                <a:spcPts val="6600"/>
              </a:lnSpc>
              <a:buNone/>
            </a:pPr>
            <a:r>
              <a:rPr lang="en-US" sz="5250" dirty="0">
                <a:solidFill>
                  <a:srgbClr val="FBF3FA"/>
                </a:solidFill>
                <a:latin typeface="Fira Mono" pitchFamily="34" charset="0"/>
                <a:ea typeface="Fira Mono" pitchFamily="34" charset="-122"/>
                <a:cs typeface="Fira Mono" pitchFamily="34" charset="-120"/>
              </a:rPr>
              <a:t>Key Benefits</a:t>
            </a:r>
            <a:endParaRPr lang="en-US" sz="5250" dirty="0"/>
          </a:p>
        </p:txBody>
      </p:sp>
      <p:sp>
        <p:nvSpPr>
          <p:cNvPr id="3" name="Text 1"/>
          <p:cNvSpPr/>
          <p:nvPr/>
        </p:nvSpPr>
        <p:spPr>
          <a:xfrm>
            <a:off x="939522" y="3001782"/>
            <a:ext cx="3813334" cy="838471"/>
          </a:xfrm>
          <a:prstGeom prst="rect">
            <a:avLst/>
          </a:prstGeom>
          <a:noFill/>
          <a:ln/>
        </p:spPr>
        <p:txBody>
          <a:bodyPr wrap="squar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Unbeatable PPA Results</a:t>
            </a:r>
            <a:endParaRPr lang="en-US" sz="2600" dirty="0"/>
          </a:p>
        </p:txBody>
      </p:sp>
      <p:sp>
        <p:nvSpPr>
          <p:cNvPr id="4" name="Text 2"/>
          <p:cNvSpPr/>
          <p:nvPr/>
        </p:nvSpPr>
        <p:spPr>
          <a:xfrm>
            <a:off x="939522" y="4108554"/>
            <a:ext cx="3813334" cy="1288417"/>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Explore a larger scale of choices in chip design workflows.</a:t>
            </a:r>
            <a:endParaRPr lang="en-US" sz="2100" dirty="0"/>
          </a:p>
        </p:txBody>
      </p:sp>
      <p:pic>
        <p:nvPicPr>
          <p:cNvPr id="5" name="Image 0" descr="preencoded.png">    </p:cNvPr>
          <p:cNvPicPr>
            <a:picLocks noChangeAspect="1"/>
          </p:cNvPicPr>
          <p:nvPr/>
        </p:nvPicPr>
        <p:blipFill>
          <a:blip r:embed="rId1"/>
          <a:stretch>
            <a:fillRect/>
          </a:stretch>
        </p:blipFill>
        <p:spPr>
          <a:xfrm>
            <a:off x="939522" y="5698839"/>
            <a:ext cx="3813334" cy="3812399"/>
          </a:xfrm>
          <a:prstGeom prst="rect">
            <a:avLst/>
          </a:prstGeom>
        </p:spPr>
      </p:pic>
      <p:sp>
        <p:nvSpPr>
          <p:cNvPr id="6" name="Text 3"/>
          <p:cNvSpPr/>
          <p:nvPr/>
        </p:nvSpPr>
        <p:spPr>
          <a:xfrm>
            <a:off x="5415320" y="3001782"/>
            <a:ext cx="3813334" cy="838471"/>
          </a:xfrm>
          <a:prstGeom prst="rect">
            <a:avLst/>
          </a:prstGeom>
          <a:noFill/>
          <a:ln/>
        </p:spPr>
        <p:txBody>
          <a:bodyPr wrap="squar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Fastest Time to Targets</a:t>
            </a:r>
            <a:endParaRPr lang="en-US" sz="2600" dirty="0"/>
          </a:p>
        </p:txBody>
      </p:sp>
      <p:sp>
        <p:nvSpPr>
          <p:cNvPr id="7" name="Text 4"/>
          <p:cNvSpPr/>
          <p:nvPr/>
        </p:nvSpPr>
        <p:spPr>
          <a:xfrm>
            <a:off x="5415320" y="4108554"/>
            <a:ext cx="3813334" cy="858944"/>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Autonomously converge to tapeout-ready solutions.</a:t>
            </a:r>
            <a:endParaRPr lang="en-US" sz="2100" dirty="0"/>
          </a:p>
        </p:txBody>
      </p:sp>
      <p:pic>
        <p:nvPicPr>
          <p:cNvPr id="8" name="Image 1" descr="preencoded.png">    </p:cNvPr>
          <p:cNvPicPr>
            <a:picLocks noChangeAspect="1"/>
          </p:cNvPicPr>
          <p:nvPr/>
        </p:nvPicPr>
        <p:blipFill>
          <a:blip r:embed="rId2"/>
          <a:stretch>
            <a:fillRect/>
          </a:stretch>
        </p:blipFill>
        <p:spPr>
          <a:xfrm>
            <a:off x="5415320" y="5269367"/>
            <a:ext cx="3813334" cy="3812399"/>
          </a:xfrm>
          <a:prstGeom prst="rect">
            <a:avLst/>
          </a:prstGeom>
        </p:spPr>
      </p:pic>
      <p:sp>
        <p:nvSpPr>
          <p:cNvPr id="9" name="Text 5"/>
          <p:cNvSpPr/>
          <p:nvPr/>
        </p:nvSpPr>
        <p:spPr>
          <a:xfrm>
            <a:off x="9891117" y="3001782"/>
            <a:ext cx="3813334" cy="838471"/>
          </a:xfrm>
          <a:prstGeom prst="rect">
            <a:avLst/>
          </a:prstGeom>
          <a:noFill/>
          <a:ln/>
        </p:spPr>
        <p:txBody>
          <a:bodyPr wrap="squar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Next-Level Productivity</a:t>
            </a:r>
            <a:endParaRPr lang="en-US" sz="2600" dirty="0"/>
          </a:p>
        </p:txBody>
      </p:sp>
      <p:sp>
        <p:nvSpPr>
          <p:cNvPr id="10" name="Text 6"/>
          <p:cNvSpPr/>
          <p:nvPr/>
        </p:nvSpPr>
        <p:spPr>
          <a:xfrm>
            <a:off x="9891117" y="4108554"/>
            <a:ext cx="3813334" cy="858944"/>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Enable design teams to scale and operate at expert levels.</a:t>
            </a:r>
            <a:endParaRPr lang="en-US" sz="2100" dirty="0"/>
          </a:p>
        </p:txBody>
      </p:sp>
      <p:pic>
        <p:nvPicPr>
          <p:cNvPr id="11" name="Image 2" descr="preencoded.png">    </p:cNvPr>
          <p:cNvPicPr>
            <a:picLocks noChangeAspect="1"/>
          </p:cNvPicPr>
          <p:nvPr/>
        </p:nvPicPr>
        <p:blipFill>
          <a:blip r:embed="rId3"/>
          <a:stretch>
            <a:fillRect/>
          </a:stretch>
        </p:blipFill>
        <p:spPr>
          <a:xfrm>
            <a:off x="9891117" y="5269367"/>
            <a:ext cx="3813334" cy="3812399"/>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5486400" cy="11302452"/>
          </a:xfrm>
          <a:prstGeom prst="rect">
            <a:avLst/>
          </a:prstGeom>
        </p:spPr>
      </p:pic>
      <p:sp>
        <p:nvSpPr>
          <p:cNvPr id="3" name="Text 0"/>
          <p:cNvSpPr/>
          <p:nvPr/>
        </p:nvSpPr>
        <p:spPr>
          <a:xfrm>
            <a:off x="6425922" y="961432"/>
            <a:ext cx="7264956" cy="2516126"/>
          </a:xfrm>
          <a:prstGeom prst="rect">
            <a:avLst/>
          </a:prstGeom>
          <a:noFill/>
          <a:ln/>
        </p:spPr>
        <p:txBody>
          <a:bodyPr wrap="square" lIns="0" tIns="0" rIns="0" bIns="0" rtlCol="0" anchor="t"/>
          <a:lstStyle/>
          <a:p>
            <a:pPr indent="0" marL="0">
              <a:lnSpc>
                <a:spcPts val="6600"/>
              </a:lnSpc>
              <a:buNone/>
            </a:pPr>
            <a:r>
              <a:rPr lang="en-US" sz="5250" dirty="0">
                <a:solidFill>
                  <a:srgbClr val="FBF3FA"/>
                </a:solidFill>
                <a:latin typeface="Fira Mono" pitchFamily="34" charset="0"/>
                <a:ea typeface="Fira Mono" pitchFamily="34" charset="-122"/>
                <a:cs typeface="Fira Mono" pitchFamily="34" charset="-120"/>
              </a:rPr>
              <a:t>Full-Stack AI-Driven EDA Solutions</a:t>
            </a:r>
            <a:endParaRPr lang="en-US" sz="5250" dirty="0"/>
          </a:p>
        </p:txBody>
      </p:sp>
      <p:sp>
        <p:nvSpPr>
          <p:cNvPr id="4" name="Shape 1"/>
          <p:cNvSpPr/>
          <p:nvPr/>
        </p:nvSpPr>
        <p:spPr>
          <a:xfrm>
            <a:off x="6425922" y="3880129"/>
            <a:ext cx="7264956" cy="1975715"/>
          </a:xfrm>
          <a:prstGeom prst="roundRect">
            <a:avLst>
              <a:gd name="adj" fmla="val 2038"/>
            </a:avLst>
          </a:prstGeom>
          <a:solidFill>
            <a:srgbClr val="2E2E2F"/>
          </a:solidFill>
          <a:ln/>
        </p:spPr>
      </p:sp>
      <p:sp>
        <p:nvSpPr>
          <p:cNvPr id="5" name="Text 2"/>
          <p:cNvSpPr/>
          <p:nvPr/>
        </p:nvSpPr>
        <p:spPr>
          <a:xfrm>
            <a:off x="6694289" y="4148430"/>
            <a:ext cx="3355538" cy="419235"/>
          </a:xfrm>
          <a:prstGeom prst="rect">
            <a:avLst/>
          </a:prstGeom>
          <a:noFill/>
          <a:ln/>
        </p:spPr>
        <p:txBody>
          <a:bodyPr wrap="none" lIns="0" tIns="0" rIns="0" bIns="0" rtlCol="0" anchor="t"/>
          <a:lstStyle/>
          <a:p>
            <a:pPr indent="0" marL="0">
              <a:lnSpc>
                <a:spcPts val="3300"/>
              </a:lnSpc>
              <a:buNone/>
            </a:pPr>
            <a:r>
              <a:rPr lang="en-US" sz="2600" dirty="0">
                <a:solidFill>
                  <a:srgbClr val="E0D6DE"/>
                </a:solidFill>
                <a:latin typeface="Fira Mono" pitchFamily="34" charset="0"/>
                <a:ea typeface="Fira Mono" pitchFamily="34" charset="-122"/>
                <a:cs typeface="Fira Mono" pitchFamily="34" charset="-120"/>
              </a:rPr>
              <a:t>GenAI</a:t>
            </a:r>
            <a:endParaRPr lang="en-US" sz="2600" dirty="0"/>
          </a:p>
        </p:txBody>
      </p:sp>
      <p:sp>
        <p:nvSpPr>
          <p:cNvPr id="6" name="Text 3"/>
          <p:cNvSpPr/>
          <p:nvPr/>
        </p:nvSpPr>
        <p:spPr>
          <a:xfrm>
            <a:off x="6694289" y="4728599"/>
            <a:ext cx="6728222" cy="858944"/>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Comprehensive GenAI capabilities across the entire EDA stack.</a:t>
            </a:r>
            <a:endParaRPr lang="en-US" sz="2100" dirty="0"/>
          </a:p>
        </p:txBody>
      </p:sp>
      <p:sp>
        <p:nvSpPr>
          <p:cNvPr id="7" name="Shape 4"/>
          <p:cNvSpPr/>
          <p:nvPr/>
        </p:nvSpPr>
        <p:spPr>
          <a:xfrm>
            <a:off x="6425922" y="6124145"/>
            <a:ext cx="7264956" cy="1975715"/>
          </a:xfrm>
          <a:prstGeom prst="roundRect">
            <a:avLst>
              <a:gd name="adj" fmla="val 2038"/>
            </a:avLst>
          </a:prstGeom>
          <a:solidFill>
            <a:srgbClr val="2E2E2F"/>
          </a:solidFill>
          <a:ln/>
        </p:spPr>
      </p:sp>
      <p:sp>
        <p:nvSpPr>
          <p:cNvPr id="8" name="Text 5"/>
          <p:cNvSpPr/>
          <p:nvPr/>
        </p:nvSpPr>
        <p:spPr>
          <a:xfrm>
            <a:off x="6694289" y="6392447"/>
            <a:ext cx="6238518" cy="419235"/>
          </a:xfrm>
          <a:prstGeom prst="rect">
            <a:avLst/>
          </a:prstGeom>
          <a:noFill/>
          <a:ln/>
        </p:spPr>
        <p:txBody>
          <a:bodyPr wrap="none" lIns="0" tIns="0" rIns="0" bIns="0" rtlCol="0" anchor="t"/>
          <a:lstStyle/>
          <a:p>
            <a:pPr indent="0" marL="0">
              <a:lnSpc>
                <a:spcPts val="3300"/>
              </a:lnSpc>
              <a:buNone/>
            </a:pPr>
            <a:r>
              <a:rPr lang="en-US" sz="2600" dirty="0">
                <a:solidFill>
                  <a:srgbClr val="E0D6DE"/>
                </a:solidFill>
                <a:latin typeface="Fira Mono" pitchFamily="34" charset="0"/>
                <a:ea typeface="Fira Mono" pitchFamily="34" charset="-122"/>
                <a:cs typeface="Fira Mono" pitchFamily="34" charset="-120"/>
              </a:rPr>
              <a:t>Optimized Design &amp; Verification</a:t>
            </a:r>
            <a:endParaRPr lang="en-US" sz="2600" dirty="0"/>
          </a:p>
        </p:txBody>
      </p:sp>
      <p:sp>
        <p:nvSpPr>
          <p:cNvPr id="9" name="Text 6"/>
          <p:cNvSpPr/>
          <p:nvPr/>
        </p:nvSpPr>
        <p:spPr>
          <a:xfrm>
            <a:off x="6694289" y="6972615"/>
            <a:ext cx="6728222" cy="858944"/>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Full-stack AI-driven EDA solutions for chip design and verification.</a:t>
            </a:r>
            <a:endParaRPr lang="en-US" sz="2100" dirty="0"/>
          </a:p>
        </p:txBody>
      </p:sp>
      <p:sp>
        <p:nvSpPr>
          <p:cNvPr id="10" name="Shape 7"/>
          <p:cNvSpPr/>
          <p:nvPr/>
        </p:nvSpPr>
        <p:spPr>
          <a:xfrm>
            <a:off x="6425922" y="8368162"/>
            <a:ext cx="7264956" cy="1975715"/>
          </a:xfrm>
          <a:prstGeom prst="roundRect">
            <a:avLst>
              <a:gd name="adj" fmla="val 2038"/>
            </a:avLst>
          </a:prstGeom>
          <a:solidFill>
            <a:srgbClr val="2E2E2F"/>
          </a:solidFill>
          <a:ln/>
        </p:spPr>
      </p:sp>
      <p:sp>
        <p:nvSpPr>
          <p:cNvPr id="11" name="Text 8"/>
          <p:cNvSpPr/>
          <p:nvPr/>
        </p:nvSpPr>
        <p:spPr>
          <a:xfrm>
            <a:off x="6694289" y="8636463"/>
            <a:ext cx="3355538" cy="419235"/>
          </a:xfrm>
          <a:prstGeom prst="rect">
            <a:avLst/>
          </a:prstGeom>
          <a:noFill/>
          <a:ln/>
        </p:spPr>
        <p:txBody>
          <a:bodyPr wrap="none" lIns="0" tIns="0" rIns="0" bIns="0" rtlCol="0" anchor="t"/>
          <a:lstStyle/>
          <a:p>
            <a:pPr indent="0" marL="0">
              <a:lnSpc>
                <a:spcPts val="3300"/>
              </a:lnSpc>
              <a:buNone/>
            </a:pPr>
            <a:r>
              <a:rPr lang="en-US" sz="2600" dirty="0">
                <a:solidFill>
                  <a:srgbClr val="E0D6DE"/>
                </a:solidFill>
                <a:latin typeface="Fira Mono" pitchFamily="34" charset="0"/>
                <a:ea typeface="Fira Mono" pitchFamily="34" charset="-122"/>
                <a:cs typeface="Fira Mono" pitchFamily="34" charset="-120"/>
              </a:rPr>
              <a:t>Data Analytics</a:t>
            </a:r>
            <a:endParaRPr lang="en-US" sz="2600" dirty="0"/>
          </a:p>
        </p:txBody>
      </p:sp>
      <p:sp>
        <p:nvSpPr>
          <p:cNvPr id="12" name="Text 9"/>
          <p:cNvSpPr/>
          <p:nvPr/>
        </p:nvSpPr>
        <p:spPr>
          <a:xfrm>
            <a:off x="6694289" y="9216631"/>
            <a:ext cx="6728222" cy="858944"/>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Full-scale data analytics from chip design to manufacturing.</a:t>
            </a:r>
            <a:endParaRPr lang="en-US" sz="21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1428"/>
            <a:ext cx="14630400" cy="3354716"/>
          </a:xfrm>
          <a:prstGeom prst="rect">
            <a:avLst/>
          </a:prstGeom>
        </p:spPr>
      </p:pic>
      <p:sp>
        <p:nvSpPr>
          <p:cNvPr id="3" name="Text 0"/>
          <p:cNvSpPr/>
          <p:nvPr/>
        </p:nvSpPr>
        <p:spPr>
          <a:xfrm>
            <a:off x="939522" y="6279841"/>
            <a:ext cx="6711077" cy="838709"/>
          </a:xfrm>
          <a:prstGeom prst="rect">
            <a:avLst/>
          </a:prstGeom>
          <a:noFill/>
          <a:ln/>
        </p:spPr>
        <p:txBody>
          <a:bodyPr wrap="none" lIns="0" tIns="0" rIns="0" bIns="0" rtlCol="0" anchor="t"/>
          <a:lstStyle/>
          <a:p>
            <a:pPr indent="0" marL="0">
              <a:lnSpc>
                <a:spcPts val="6600"/>
              </a:lnSpc>
              <a:buNone/>
            </a:pPr>
            <a:r>
              <a:rPr lang="en-US" sz="5250" dirty="0">
                <a:solidFill>
                  <a:srgbClr val="FBF3FA"/>
                </a:solidFill>
                <a:latin typeface="Fira Mono" pitchFamily="34" charset="0"/>
                <a:ea typeface="Fira Mono" pitchFamily="34" charset="-122"/>
                <a:cs typeface="Fira Mono" pitchFamily="34" charset="-120"/>
              </a:rPr>
              <a:t>GenAI</a:t>
            </a:r>
            <a:endParaRPr lang="en-US" sz="5250" dirty="0"/>
          </a:p>
        </p:txBody>
      </p:sp>
      <p:sp>
        <p:nvSpPr>
          <p:cNvPr id="4" name="Text 1"/>
          <p:cNvSpPr/>
          <p:nvPr/>
        </p:nvSpPr>
        <p:spPr>
          <a:xfrm>
            <a:off x="939522" y="7521121"/>
            <a:ext cx="12751356" cy="858944"/>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Synopsys.ai is the first electronic design automation suite to harness the power of generative AI across the full EDA stack.</a:t>
            </a:r>
            <a:endParaRPr lang="en-US" sz="21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939522" y="2963811"/>
            <a:ext cx="12481322" cy="838709"/>
          </a:xfrm>
          <a:prstGeom prst="rect">
            <a:avLst/>
          </a:prstGeom>
          <a:noFill/>
          <a:ln/>
        </p:spPr>
        <p:txBody>
          <a:bodyPr wrap="none" lIns="0" tIns="0" rIns="0" bIns="0" rtlCol="0" anchor="t"/>
          <a:lstStyle/>
          <a:p>
            <a:pPr indent="0" marL="0">
              <a:lnSpc>
                <a:spcPts val="6600"/>
              </a:lnSpc>
              <a:buNone/>
            </a:pPr>
            <a:r>
              <a:rPr lang="en-US" sz="5250" dirty="0">
                <a:solidFill>
                  <a:srgbClr val="FBF3FA"/>
                </a:solidFill>
                <a:latin typeface="Fira Mono" pitchFamily="34" charset="0"/>
                <a:ea typeface="Fira Mono" pitchFamily="34" charset="-122"/>
                <a:cs typeface="Fira Mono" pitchFamily="34" charset="-120"/>
              </a:rPr>
              <a:t>Optimized Design &amp; Verification</a:t>
            </a:r>
            <a:endParaRPr lang="en-US" sz="5250" dirty="0"/>
          </a:p>
        </p:txBody>
      </p:sp>
      <p:sp>
        <p:nvSpPr>
          <p:cNvPr id="3" name="Text 1"/>
          <p:cNvSpPr/>
          <p:nvPr/>
        </p:nvSpPr>
        <p:spPr>
          <a:xfrm>
            <a:off x="939522" y="4473391"/>
            <a:ext cx="3355538" cy="419235"/>
          </a:xfrm>
          <a:prstGeom prst="rect">
            <a:avLst/>
          </a:prstGeom>
          <a:noFill/>
          <a:ln/>
        </p:spPr>
        <p:txBody>
          <a:bodyPr wrap="non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Design</a:t>
            </a:r>
            <a:endParaRPr lang="en-US" sz="2600" dirty="0"/>
          </a:p>
        </p:txBody>
      </p:sp>
      <p:sp>
        <p:nvSpPr>
          <p:cNvPr id="4" name="Text 2"/>
          <p:cNvSpPr/>
          <p:nvPr/>
        </p:nvSpPr>
        <p:spPr>
          <a:xfrm>
            <a:off x="939522" y="5160928"/>
            <a:ext cx="3813334" cy="2576833"/>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Search for optimization targets in very large solution space of chip design by using AI engines to enhance power, performance, area, and maximize QoR.</a:t>
            </a:r>
            <a:endParaRPr lang="en-US" sz="2100" dirty="0"/>
          </a:p>
        </p:txBody>
      </p:sp>
      <p:sp>
        <p:nvSpPr>
          <p:cNvPr id="5" name="Text 3"/>
          <p:cNvSpPr/>
          <p:nvPr/>
        </p:nvSpPr>
        <p:spPr>
          <a:xfrm>
            <a:off x="5415320" y="4473391"/>
            <a:ext cx="3355538" cy="419235"/>
          </a:xfrm>
          <a:prstGeom prst="rect">
            <a:avLst/>
          </a:prstGeom>
          <a:noFill/>
          <a:ln/>
        </p:spPr>
        <p:txBody>
          <a:bodyPr wrap="non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Verification</a:t>
            </a:r>
            <a:endParaRPr lang="en-US" sz="2600" dirty="0"/>
          </a:p>
        </p:txBody>
      </p:sp>
      <p:sp>
        <p:nvSpPr>
          <p:cNvPr id="6" name="Text 4"/>
          <p:cNvSpPr/>
          <p:nvPr/>
        </p:nvSpPr>
        <p:spPr>
          <a:xfrm>
            <a:off x="5415320" y="5160928"/>
            <a:ext cx="3813334" cy="2576833"/>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Achieve higher coverage quality faster so that bugs don’t go undetected and eliminates redundancies in regressions and automates root cause analysis.</a:t>
            </a:r>
            <a:endParaRPr lang="en-US" sz="2100" dirty="0"/>
          </a:p>
        </p:txBody>
      </p:sp>
      <p:sp>
        <p:nvSpPr>
          <p:cNvPr id="7" name="Text 5"/>
          <p:cNvSpPr/>
          <p:nvPr/>
        </p:nvSpPr>
        <p:spPr>
          <a:xfrm>
            <a:off x="9891117" y="4473391"/>
            <a:ext cx="3355538" cy="419235"/>
          </a:xfrm>
          <a:prstGeom prst="rect">
            <a:avLst/>
          </a:prstGeom>
          <a:noFill/>
          <a:ln/>
        </p:spPr>
        <p:txBody>
          <a:bodyPr wrap="non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Test</a:t>
            </a:r>
            <a:endParaRPr lang="en-US" sz="2600" dirty="0"/>
          </a:p>
        </p:txBody>
      </p:sp>
      <p:sp>
        <p:nvSpPr>
          <p:cNvPr id="8" name="Text 6"/>
          <p:cNvSpPr/>
          <p:nvPr/>
        </p:nvSpPr>
        <p:spPr>
          <a:xfrm>
            <a:off x="9891117" y="5160928"/>
            <a:ext cx="3813334" cy="2147361"/>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Optimize test program generation in complex designs to achieve maximum defect coverage with fewer test patterns.</a:t>
            </a:r>
            <a:endParaRPr lang="en-US" sz="2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939522" y="2104866"/>
            <a:ext cx="6711077" cy="838709"/>
          </a:xfrm>
          <a:prstGeom prst="rect">
            <a:avLst/>
          </a:prstGeom>
          <a:noFill/>
          <a:ln/>
        </p:spPr>
        <p:txBody>
          <a:bodyPr wrap="none" lIns="0" tIns="0" rIns="0" bIns="0" rtlCol="0" anchor="t"/>
          <a:lstStyle/>
          <a:p>
            <a:pPr indent="0" marL="0">
              <a:lnSpc>
                <a:spcPts val="6600"/>
              </a:lnSpc>
              <a:buNone/>
            </a:pPr>
            <a:r>
              <a:rPr lang="en-US" sz="5250" dirty="0">
                <a:solidFill>
                  <a:srgbClr val="FBF3FA"/>
                </a:solidFill>
                <a:latin typeface="Fira Mono" pitchFamily="34" charset="0"/>
                <a:ea typeface="Fira Mono" pitchFamily="34" charset="-122"/>
                <a:cs typeface="Fira Mono" pitchFamily="34" charset="-120"/>
              </a:rPr>
              <a:t>Data Analytics</a:t>
            </a:r>
            <a:endParaRPr lang="en-US" sz="5250" dirty="0"/>
          </a:p>
        </p:txBody>
      </p:sp>
      <p:sp>
        <p:nvSpPr>
          <p:cNvPr id="3" name="Text 1"/>
          <p:cNvSpPr/>
          <p:nvPr/>
        </p:nvSpPr>
        <p:spPr>
          <a:xfrm>
            <a:off x="939522" y="3614447"/>
            <a:ext cx="3813334" cy="838471"/>
          </a:xfrm>
          <a:prstGeom prst="rect">
            <a:avLst/>
          </a:prstGeom>
          <a:noFill/>
          <a:ln/>
        </p:spPr>
        <p:txBody>
          <a:bodyPr wrap="squar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Design &amp; Verification</a:t>
            </a:r>
            <a:endParaRPr lang="en-US" sz="2600" dirty="0"/>
          </a:p>
        </p:txBody>
      </p:sp>
      <p:sp>
        <p:nvSpPr>
          <p:cNvPr id="4" name="Text 2"/>
          <p:cNvSpPr/>
          <p:nvPr/>
        </p:nvSpPr>
        <p:spPr>
          <a:xfrm>
            <a:off x="939522" y="4721219"/>
            <a:ext cx="3813334" cy="3865250"/>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Synopsys Design.da performs deep analysis of data from Synopsys.ai design execution to provide chip designers with comprehensive visibility and new insights and anomalies on PPA trajectories and specific opportunities for improving designs.</a:t>
            </a:r>
            <a:endParaRPr lang="en-US" sz="2100" dirty="0"/>
          </a:p>
        </p:txBody>
      </p:sp>
      <p:sp>
        <p:nvSpPr>
          <p:cNvPr id="5" name="Text 3"/>
          <p:cNvSpPr/>
          <p:nvPr/>
        </p:nvSpPr>
        <p:spPr>
          <a:xfrm>
            <a:off x="5415320" y="3614447"/>
            <a:ext cx="3355538" cy="419235"/>
          </a:xfrm>
          <a:prstGeom prst="rect">
            <a:avLst/>
          </a:prstGeom>
          <a:noFill/>
          <a:ln/>
        </p:spPr>
        <p:txBody>
          <a:bodyPr wrap="non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Process Control</a:t>
            </a:r>
            <a:endParaRPr lang="en-US" sz="2600" dirty="0"/>
          </a:p>
        </p:txBody>
      </p:sp>
      <p:sp>
        <p:nvSpPr>
          <p:cNvPr id="6" name="Text 4"/>
          <p:cNvSpPr/>
          <p:nvPr/>
        </p:nvSpPr>
        <p:spPr>
          <a:xfrm>
            <a:off x="5415320" y="4301983"/>
            <a:ext cx="3813334" cy="4294722"/>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Synopsys Fab.da provides a scalable data platform to store and analyze large streams of fab equipment process control data. AI/ML pipelines process this data to create insights and rapid analysis of manufacturing data for accurate diagnosis of yield issues.</a:t>
            </a:r>
            <a:endParaRPr lang="en-US" sz="2100" dirty="0"/>
          </a:p>
        </p:txBody>
      </p:sp>
      <p:sp>
        <p:nvSpPr>
          <p:cNvPr id="7" name="Text 5"/>
          <p:cNvSpPr/>
          <p:nvPr/>
        </p:nvSpPr>
        <p:spPr>
          <a:xfrm>
            <a:off x="9891117" y="3614447"/>
            <a:ext cx="3355538" cy="419235"/>
          </a:xfrm>
          <a:prstGeom prst="rect">
            <a:avLst/>
          </a:prstGeom>
          <a:noFill/>
          <a:ln/>
        </p:spPr>
        <p:txBody>
          <a:bodyPr wrap="none" lIns="0" tIns="0" rIns="0" bIns="0" rtlCol="0" anchor="t"/>
          <a:lstStyle/>
          <a:p>
            <a:pPr indent="0" marL="0">
              <a:lnSpc>
                <a:spcPts val="3300"/>
              </a:lnSpc>
              <a:buNone/>
            </a:pPr>
            <a:r>
              <a:rPr lang="en-US" sz="2600" dirty="0">
                <a:solidFill>
                  <a:srgbClr val="FBF3FA"/>
                </a:solidFill>
                <a:latin typeface="Fira Mono" pitchFamily="34" charset="0"/>
                <a:ea typeface="Fira Mono" pitchFamily="34" charset="-122"/>
                <a:cs typeface="Fira Mono" pitchFamily="34" charset="-120"/>
              </a:rPr>
              <a:t>Production</a:t>
            </a:r>
            <a:endParaRPr lang="en-US" sz="2600" dirty="0"/>
          </a:p>
        </p:txBody>
      </p:sp>
      <p:sp>
        <p:nvSpPr>
          <p:cNvPr id="8" name="Text 6"/>
          <p:cNvSpPr/>
          <p:nvPr/>
        </p:nvSpPr>
        <p:spPr>
          <a:xfrm>
            <a:off x="9891117" y="4301983"/>
            <a:ext cx="3813334" cy="3435778"/>
          </a:xfrm>
          <a:prstGeom prst="rect">
            <a:avLst/>
          </a:prstGeom>
          <a:noFill/>
          <a:ln/>
        </p:spPr>
        <p:txBody>
          <a:bodyPr wrap="square" lIns="0" tIns="0" rIns="0" bIns="0" rtlCol="0" anchor="t"/>
          <a:lstStyle/>
          <a:p>
            <a:pPr indent="0" marL="0">
              <a:lnSpc>
                <a:spcPts val="3350"/>
              </a:lnSpc>
              <a:buNone/>
            </a:pPr>
            <a:r>
              <a:rPr lang="en-US" sz="2100" dirty="0">
                <a:solidFill>
                  <a:srgbClr val="E0D6DE"/>
                </a:solidFill>
                <a:latin typeface="Fira Sans" pitchFamily="34" charset="0"/>
                <a:ea typeface="Fira Sans" pitchFamily="34" charset="-122"/>
                <a:cs typeface="Fira Sans" pitchFamily="34" charset="-120"/>
              </a:rPr>
              <a:t>Synopsys Silicon.da leverages petabytes of silicon monitor, diagnostic and production test data from test equipment to quickly determine how to improve key chip production metrics, while also improving key silicon operational metrics.</a:t>
            </a:r>
            <a:endParaRPr lang="en-US" sz="21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119"/>
            <a:ext cx="5486400" cy="11305071"/>
          </a:xfrm>
          <a:prstGeom prst="rect">
            <a:avLst/>
          </a:prstGeom>
        </p:spPr>
      </p:pic>
      <p:sp>
        <p:nvSpPr>
          <p:cNvPr id="3" name="Text 0"/>
          <p:cNvSpPr/>
          <p:nvPr/>
        </p:nvSpPr>
        <p:spPr>
          <a:xfrm>
            <a:off x="855345" y="671943"/>
            <a:ext cx="6110049" cy="763599"/>
          </a:xfrm>
          <a:prstGeom prst="rect">
            <a:avLst/>
          </a:prstGeom>
          <a:noFill/>
          <a:ln/>
        </p:spPr>
        <p:txBody>
          <a:bodyPr wrap="none" lIns="0" tIns="0" rIns="0" bIns="0" rtlCol="0" anchor="t"/>
          <a:lstStyle/>
          <a:p>
            <a:pPr indent="0" marL="0">
              <a:lnSpc>
                <a:spcPts val="6000"/>
              </a:lnSpc>
              <a:buNone/>
            </a:pPr>
            <a:r>
              <a:rPr lang="en-US" sz="4800" dirty="0">
                <a:solidFill>
                  <a:srgbClr val="FBF3FA"/>
                </a:solidFill>
                <a:latin typeface="Fira Mono" pitchFamily="34" charset="0"/>
                <a:ea typeface="Fira Mono" pitchFamily="34" charset="-122"/>
                <a:cs typeface="Fira Mono" pitchFamily="34" charset="-120"/>
              </a:rPr>
              <a:t>Resources</a:t>
            </a:r>
            <a:endParaRPr lang="en-US" sz="4800" dirty="0"/>
          </a:p>
        </p:txBody>
      </p:sp>
      <p:sp>
        <p:nvSpPr>
          <p:cNvPr id="4" name="Shape 1"/>
          <p:cNvSpPr/>
          <p:nvPr/>
        </p:nvSpPr>
        <p:spPr>
          <a:xfrm>
            <a:off x="855345" y="2076893"/>
            <a:ext cx="549831" cy="549696"/>
          </a:xfrm>
          <a:prstGeom prst="roundRect">
            <a:avLst>
              <a:gd name="adj" fmla="val 6669"/>
            </a:avLst>
          </a:prstGeom>
          <a:solidFill>
            <a:srgbClr val="2E2E2F"/>
          </a:solidFill>
          <a:ln/>
        </p:spPr>
      </p:sp>
      <p:sp>
        <p:nvSpPr>
          <p:cNvPr id="5" name="Text 2"/>
          <p:cNvSpPr/>
          <p:nvPr/>
        </p:nvSpPr>
        <p:spPr>
          <a:xfrm>
            <a:off x="1020247" y="2168430"/>
            <a:ext cx="220028" cy="366504"/>
          </a:xfrm>
          <a:prstGeom prst="rect">
            <a:avLst/>
          </a:prstGeom>
          <a:noFill/>
          <a:ln/>
        </p:spPr>
        <p:txBody>
          <a:bodyPr wrap="none" lIns="0" tIns="0" rIns="0" bIns="0" rtlCol="0" anchor="t"/>
          <a:lstStyle/>
          <a:p>
            <a:pPr algn="ctr" indent="0" marL="0">
              <a:lnSpc>
                <a:spcPts val="2850"/>
              </a:lnSpc>
              <a:buNone/>
            </a:pPr>
            <a:r>
              <a:rPr lang="en-US" sz="2850" dirty="0">
                <a:solidFill>
                  <a:srgbClr val="E0D6DE"/>
                </a:solidFill>
                <a:latin typeface="Fira Mono" pitchFamily="34" charset="0"/>
                <a:ea typeface="Fira Mono" pitchFamily="34" charset="-122"/>
                <a:cs typeface="Fira Mono" pitchFamily="34" charset="-120"/>
              </a:rPr>
              <a:t>1</a:t>
            </a:r>
            <a:endParaRPr lang="en-US" sz="2850" dirty="0"/>
          </a:p>
        </p:txBody>
      </p:sp>
      <p:sp>
        <p:nvSpPr>
          <p:cNvPr id="6" name="Text 3"/>
          <p:cNvSpPr/>
          <p:nvPr/>
        </p:nvSpPr>
        <p:spPr>
          <a:xfrm>
            <a:off x="1649492" y="2076893"/>
            <a:ext cx="3055025" cy="381740"/>
          </a:xfrm>
          <a:prstGeom prst="rect">
            <a:avLst/>
          </a:prstGeom>
          <a:noFill/>
          <a:ln/>
        </p:spPr>
        <p:txBody>
          <a:bodyPr wrap="none" lIns="0" tIns="0" rIns="0" bIns="0" rtlCol="0" anchor="t"/>
          <a:lstStyle/>
          <a:p>
            <a:pPr indent="0" marL="0">
              <a:lnSpc>
                <a:spcPts val="3000"/>
              </a:lnSpc>
              <a:buNone/>
            </a:pPr>
            <a:r>
              <a:rPr lang="en-US" sz="2400" dirty="0">
                <a:solidFill>
                  <a:srgbClr val="E0D6DE"/>
                </a:solidFill>
                <a:latin typeface="Fira Mono" pitchFamily="34" charset="0"/>
                <a:ea typeface="Fira Mono" pitchFamily="34" charset="-122"/>
                <a:cs typeface="Fira Mono" pitchFamily="34" charset="-120"/>
              </a:rPr>
              <a:t>Article</a:t>
            </a:r>
            <a:endParaRPr lang="en-US" sz="2400" dirty="0"/>
          </a:p>
        </p:txBody>
      </p:sp>
      <p:sp>
        <p:nvSpPr>
          <p:cNvPr id="7" name="Text 4"/>
          <p:cNvSpPr/>
          <p:nvPr/>
        </p:nvSpPr>
        <p:spPr>
          <a:xfrm>
            <a:off x="1649492" y="2605163"/>
            <a:ext cx="6639163" cy="781811"/>
          </a:xfrm>
          <a:prstGeom prst="rect">
            <a:avLst/>
          </a:prstGeom>
          <a:noFill/>
          <a:ln/>
        </p:spPr>
        <p:txBody>
          <a:bodyPr wrap="square" lIns="0" tIns="0" rIns="0" bIns="0" rtlCol="0" anchor="t"/>
          <a:lstStyle/>
          <a:p>
            <a:pPr indent="0" marL="0">
              <a:lnSpc>
                <a:spcPts val="3050"/>
              </a:lnSpc>
              <a:buNone/>
            </a:pPr>
            <a:r>
              <a:rPr lang="en-US" sz="1900" dirty="0">
                <a:solidFill>
                  <a:srgbClr val="E0D6DE"/>
                </a:solidFill>
                <a:latin typeface="Fira Sans" pitchFamily="34" charset="0"/>
                <a:ea typeface="Fira Sans" pitchFamily="34" charset="-122"/>
                <a:cs typeface="Fira Sans" pitchFamily="34" charset="-120"/>
              </a:rPr>
              <a:t>SemiWiki: Synopsys.ai Ups the AI Ante with Copilot. Read More →</a:t>
            </a:r>
            <a:endParaRPr lang="en-US" sz="1900" dirty="0"/>
          </a:p>
        </p:txBody>
      </p:sp>
      <p:sp>
        <p:nvSpPr>
          <p:cNvPr id="8" name="Text 5"/>
          <p:cNvSpPr/>
          <p:nvPr/>
        </p:nvSpPr>
        <p:spPr>
          <a:xfrm>
            <a:off x="1649492" y="3533504"/>
            <a:ext cx="6639163" cy="390905"/>
          </a:xfrm>
          <a:prstGeom prst="rect">
            <a:avLst/>
          </a:prstGeom>
          <a:noFill/>
          <a:ln/>
        </p:spPr>
        <p:txBody>
          <a:bodyPr wrap="none" lIns="0" tIns="0" rIns="0" bIns="0" rtlCol="0" anchor="t"/>
          <a:lstStyle/>
          <a:p>
            <a:pPr indent="0" marL="0">
              <a:lnSpc>
                <a:spcPts val="3050"/>
              </a:lnSpc>
              <a:buNone/>
            </a:pPr>
            <a:r>
              <a:rPr lang="en-US" sz="1900" u="sng" dirty="0">
                <a:solidFill>
                  <a:srgbClr val="FF6BD8"/>
                </a:solidFill>
                <a:latin typeface="Fira Sans" pitchFamily="34" charset="0"/>
                <a:ea typeface="Fira Sans" pitchFamily="34" charset="-122"/>
                <a:cs typeface="Fira Sans" pitchFamily="34" charset="-120"/>
                <a:hlinkClick r:id="rId2" invalidUrl="" action="" tgtFrame="" tooltip="" history="1" highlightClick="0" endSnd="0">
                  <a:extLst>
                    <a:ext uri="{A12FA001-AC4F-418D-AE19-62706E023703}">
                      <ahyp:hlinkClr xmlns:ahyp="http://schemas.microsoft.com/office/drawing/2018/hyperlinkcolor" val="tx"/>
                    </a:ext>
                  </a:extLst>
                </a:hlinkClick>
              </a:rPr>
              <a:t>Read More →</a:t>
            </a:r>
            <a:endParaRPr lang="en-US" sz="1900" dirty="0"/>
          </a:p>
        </p:txBody>
      </p:sp>
      <p:sp>
        <p:nvSpPr>
          <p:cNvPr id="9" name="Shape 6"/>
          <p:cNvSpPr/>
          <p:nvPr/>
        </p:nvSpPr>
        <p:spPr>
          <a:xfrm>
            <a:off x="855345" y="4443514"/>
            <a:ext cx="549831" cy="549696"/>
          </a:xfrm>
          <a:prstGeom prst="roundRect">
            <a:avLst>
              <a:gd name="adj" fmla="val 6669"/>
            </a:avLst>
          </a:prstGeom>
          <a:solidFill>
            <a:srgbClr val="2E2E2F"/>
          </a:solidFill>
          <a:ln/>
        </p:spPr>
      </p:sp>
      <p:sp>
        <p:nvSpPr>
          <p:cNvPr id="10" name="Text 7"/>
          <p:cNvSpPr/>
          <p:nvPr/>
        </p:nvSpPr>
        <p:spPr>
          <a:xfrm>
            <a:off x="1020247" y="4535051"/>
            <a:ext cx="220028" cy="366504"/>
          </a:xfrm>
          <a:prstGeom prst="rect">
            <a:avLst/>
          </a:prstGeom>
          <a:noFill/>
          <a:ln/>
        </p:spPr>
        <p:txBody>
          <a:bodyPr wrap="none" lIns="0" tIns="0" rIns="0" bIns="0" rtlCol="0" anchor="t"/>
          <a:lstStyle/>
          <a:p>
            <a:pPr algn="ctr" indent="0" marL="0">
              <a:lnSpc>
                <a:spcPts val="2850"/>
              </a:lnSpc>
              <a:buNone/>
            </a:pPr>
            <a:r>
              <a:rPr lang="en-US" sz="2850" dirty="0">
                <a:solidFill>
                  <a:srgbClr val="E0D6DE"/>
                </a:solidFill>
                <a:latin typeface="Fira Mono" pitchFamily="34" charset="0"/>
                <a:ea typeface="Fira Mono" pitchFamily="34" charset="-122"/>
                <a:cs typeface="Fira Mono" pitchFamily="34" charset="-120"/>
              </a:rPr>
              <a:t>2</a:t>
            </a:r>
            <a:endParaRPr lang="en-US" sz="2850" dirty="0"/>
          </a:p>
        </p:txBody>
      </p:sp>
      <p:sp>
        <p:nvSpPr>
          <p:cNvPr id="11" name="Text 8"/>
          <p:cNvSpPr/>
          <p:nvPr/>
        </p:nvSpPr>
        <p:spPr>
          <a:xfrm>
            <a:off x="1649492" y="4443514"/>
            <a:ext cx="3055025" cy="381740"/>
          </a:xfrm>
          <a:prstGeom prst="rect">
            <a:avLst/>
          </a:prstGeom>
          <a:noFill/>
          <a:ln/>
        </p:spPr>
        <p:txBody>
          <a:bodyPr wrap="none" lIns="0" tIns="0" rIns="0" bIns="0" rtlCol="0" anchor="t"/>
          <a:lstStyle/>
          <a:p>
            <a:pPr indent="0" marL="0">
              <a:lnSpc>
                <a:spcPts val="3000"/>
              </a:lnSpc>
              <a:buNone/>
            </a:pPr>
            <a:r>
              <a:rPr lang="en-US" sz="2400" dirty="0">
                <a:solidFill>
                  <a:srgbClr val="E0D6DE"/>
                </a:solidFill>
                <a:latin typeface="Fira Mono" pitchFamily="34" charset="0"/>
                <a:ea typeface="Fira Mono" pitchFamily="34" charset="-122"/>
                <a:cs typeface="Fira Mono" pitchFamily="34" charset="-120"/>
              </a:rPr>
              <a:t>Media</a:t>
            </a:r>
            <a:endParaRPr lang="en-US" sz="2400" dirty="0"/>
          </a:p>
        </p:txBody>
      </p:sp>
      <p:sp>
        <p:nvSpPr>
          <p:cNvPr id="12" name="Text 9"/>
          <p:cNvSpPr/>
          <p:nvPr/>
        </p:nvSpPr>
        <p:spPr>
          <a:xfrm>
            <a:off x="1649492" y="4971784"/>
            <a:ext cx="6639163" cy="781811"/>
          </a:xfrm>
          <a:prstGeom prst="rect">
            <a:avLst/>
          </a:prstGeom>
          <a:noFill/>
          <a:ln/>
        </p:spPr>
        <p:txBody>
          <a:bodyPr wrap="square" lIns="0" tIns="0" rIns="0" bIns="0" rtlCol="0" anchor="t"/>
          <a:lstStyle/>
          <a:p>
            <a:pPr indent="0" marL="0">
              <a:lnSpc>
                <a:spcPts val="3050"/>
              </a:lnSpc>
              <a:buNone/>
            </a:pPr>
            <a:r>
              <a:rPr lang="en-US" sz="1900" dirty="0">
                <a:solidFill>
                  <a:srgbClr val="E0D6DE"/>
                </a:solidFill>
                <a:latin typeface="Fira Sans" pitchFamily="34" charset="0"/>
                <a:ea typeface="Fira Sans" pitchFamily="34" charset="-122"/>
                <a:cs typeface="Fira Sans" pitchFamily="34" charset="-120"/>
              </a:rPr>
              <a:t>Forbes: Tech Leaders Collaborate On Generative AI For Accelerated Chip Design. Read More →</a:t>
            </a:r>
            <a:endParaRPr lang="en-US" sz="1900" dirty="0"/>
          </a:p>
        </p:txBody>
      </p:sp>
      <p:sp>
        <p:nvSpPr>
          <p:cNvPr id="13" name="Text 10"/>
          <p:cNvSpPr/>
          <p:nvPr/>
        </p:nvSpPr>
        <p:spPr>
          <a:xfrm>
            <a:off x="1649492" y="5900125"/>
            <a:ext cx="6639163" cy="390905"/>
          </a:xfrm>
          <a:prstGeom prst="rect">
            <a:avLst/>
          </a:prstGeom>
          <a:noFill/>
          <a:ln/>
        </p:spPr>
        <p:txBody>
          <a:bodyPr wrap="none" lIns="0" tIns="0" rIns="0" bIns="0" rtlCol="0" anchor="t"/>
          <a:lstStyle/>
          <a:p>
            <a:pPr indent="0" marL="0">
              <a:lnSpc>
                <a:spcPts val="3050"/>
              </a:lnSpc>
              <a:buNone/>
            </a:pPr>
            <a:r>
              <a:rPr lang="en-US" sz="1900" u="sng" dirty="0">
                <a:solidFill>
                  <a:srgbClr val="FF6BD8"/>
                </a:solidFill>
                <a:latin typeface="Fira Sans" pitchFamily="34" charset="0"/>
                <a:ea typeface="Fira Sans" pitchFamily="34" charset="-122"/>
                <a:cs typeface="Fira Sans" pitchFamily="34" charset="-120"/>
                <a:hlinkClick r:id="rId3" invalidUrl="" action="" tgtFrame="" tooltip="" history="1" highlightClick="0" endSnd="0">
                  <a:extLst>
                    <a:ext uri="{A12FA001-AC4F-418D-AE19-62706E023703}">
                      <ahyp:hlinkClr xmlns:ahyp="http://schemas.microsoft.com/office/drawing/2018/hyperlinkcolor" val="tx"/>
                    </a:ext>
                  </a:extLst>
                </a:hlinkClick>
              </a:rPr>
              <a:t>Read More →</a:t>
            </a:r>
            <a:endParaRPr lang="en-US" sz="1900" dirty="0"/>
          </a:p>
        </p:txBody>
      </p:sp>
      <p:sp>
        <p:nvSpPr>
          <p:cNvPr id="14" name="Shape 11"/>
          <p:cNvSpPr/>
          <p:nvPr/>
        </p:nvSpPr>
        <p:spPr>
          <a:xfrm>
            <a:off x="855345" y="6810135"/>
            <a:ext cx="549831" cy="549696"/>
          </a:xfrm>
          <a:prstGeom prst="roundRect">
            <a:avLst>
              <a:gd name="adj" fmla="val 6669"/>
            </a:avLst>
          </a:prstGeom>
          <a:solidFill>
            <a:srgbClr val="2E2E2F"/>
          </a:solidFill>
          <a:ln/>
        </p:spPr>
      </p:sp>
      <p:sp>
        <p:nvSpPr>
          <p:cNvPr id="15" name="Text 12"/>
          <p:cNvSpPr/>
          <p:nvPr/>
        </p:nvSpPr>
        <p:spPr>
          <a:xfrm>
            <a:off x="1020247" y="6901671"/>
            <a:ext cx="220028" cy="366504"/>
          </a:xfrm>
          <a:prstGeom prst="rect">
            <a:avLst/>
          </a:prstGeom>
          <a:noFill/>
          <a:ln/>
        </p:spPr>
        <p:txBody>
          <a:bodyPr wrap="none" lIns="0" tIns="0" rIns="0" bIns="0" rtlCol="0" anchor="t"/>
          <a:lstStyle/>
          <a:p>
            <a:pPr algn="ctr" indent="0" marL="0">
              <a:lnSpc>
                <a:spcPts val="2850"/>
              </a:lnSpc>
              <a:buNone/>
            </a:pPr>
            <a:r>
              <a:rPr lang="en-US" sz="2850" dirty="0">
                <a:solidFill>
                  <a:srgbClr val="E0D6DE"/>
                </a:solidFill>
                <a:latin typeface="Fira Mono" pitchFamily="34" charset="0"/>
                <a:ea typeface="Fira Mono" pitchFamily="34" charset="-122"/>
                <a:cs typeface="Fira Mono" pitchFamily="34" charset="-120"/>
              </a:rPr>
              <a:t>3</a:t>
            </a:r>
            <a:endParaRPr lang="en-US" sz="2850" dirty="0"/>
          </a:p>
        </p:txBody>
      </p:sp>
      <p:sp>
        <p:nvSpPr>
          <p:cNvPr id="16" name="Text 13"/>
          <p:cNvSpPr/>
          <p:nvPr/>
        </p:nvSpPr>
        <p:spPr>
          <a:xfrm>
            <a:off x="1649492" y="6810135"/>
            <a:ext cx="3055025" cy="381740"/>
          </a:xfrm>
          <a:prstGeom prst="rect">
            <a:avLst/>
          </a:prstGeom>
          <a:noFill/>
          <a:ln/>
        </p:spPr>
        <p:txBody>
          <a:bodyPr wrap="none" lIns="0" tIns="0" rIns="0" bIns="0" rtlCol="0" anchor="t"/>
          <a:lstStyle/>
          <a:p>
            <a:pPr indent="0" marL="0">
              <a:lnSpc>
                <a:spcPts val="3000"/>
              </a:lnSpc>
              <a:buNone/>
            </a:pPr>
            <a:r>
              <a:rPr lang="en-US" sz="2400" dirty="0">
                <a:solidFill>
                  <a:srgbClr val="E0D6DE"/>
                </a:solidFill>
                <a:latin typeface="Fira Mono" pitchFamily="34" charset="0"/>
                <a:ea typeface="Fira Mono" pitchFamily="34" charset="-122"/>
                <a:cs typeface="Fira Mono" pitchFamily="34" charset="-120"/>
              </a:rPr>
              <a:t>Podcast</a:t>
            </a:r>
            <a:endParaRPr lang="en-US" sz="2400" dirty="0"/>
          </a:p>
        </p:txBody>
      </p:sp>
      <p:sp>
        <p:nvSpPr>
          <p:cNvPr id="17" name="Text 14"/>
          <p:cNvSpPr/>
          <p:nvPr/>
        </p:nvSpPr>
        <p:spPr>
          <a:xfrm>
            <a:off x="1649492" y="7338404"/>
            <a:ext cx="6639163" cy="390905"/>
          </a:xfrm>
          <a:prstGeom prst="rect">
            <a:avLst/>
          </a:prstGeom>
          <a:noFill/>
          <a:ln/>
        </p:spPr>
        <p:txBody>
          <a:bodyPr wrap="none" lIns="0" tIns="0" rIns="0" bIns="0" rtlCol="0" anchor="t"/>
          <a:lstStyle/>
          <a:p>
            <a:pPr indent="0" marL="0">
              <a:lnSpc>
                <a:spcPts val="3050"/>
              </a:lnSpc>
              <a:buNone/>
            </a:pPr>
            <a:r>
              <a:rPr lang="en-US" sz="1900" dirty="0">
                <a:solidFill>
                  <a:srgbClr val="E0D6DE"/>
                </a:solidFill>
                <a:latin typeface="Fira Sans" pitchFamily="34" charset="0"/>
                <a:ea typeface="Fira Sans" pitchFamily="34" charset="-122"/>
                <a:cs typeface="Fira Sans" pitchFamily="34" charset="-120"/>
              </a:rPr>
              <a:t>Six Five Podcast: Synopsys.ai Copilot. Learn More →</a:t>
            </a:r>
            <a:endParaRPr lang="en-US" sz="1900" dirty="0"/>
          </a:p>
        </p:txBody>
      </p:sp>
      <p:sp>
        <p:nvSpPr>
          <p:cNvPr id="18" name="Text 15"/>
          <p:cNvSpPr/>
          <p:nvPr/>
        </p:nvSpPr>
        <p:spPr>
          <a:xfrm>
            <a:off x="1649492" y="7875840"/>
            <a:ext cx="6639163" cy="390905"/>
          </a:xfrm>
          <a:prstGeom prst="rect">
            <a:avLst/>
          </a:prstGeom>
          <a:noFill/>
          <a:ln/>
        </p:spPr>
        <p:txBody>
          <a:bodyPr wrap="none" lIns="0" tIns="0" rIns="0" bIns="0" rtlCol="0" anchor="t"/>
          <a:lstStyle/>
          <a:p>
            <a:pPr indent="0" marL="0">
              <a:lnSpc>
                <a:spcPts val="3050"/>
              </a:lnSpc>
              <a:buNone/>
            </a:pPr>
            <a:r>
              <a:rPr lang="en-US" sz="1900" u="sng" dirty="0">
                <a:solidFill>
                  <a:srgbClr val="FF6BD8"/>
                </a:solidFill>
                <a:latin typeface="Fira Sans" pitchFamily="34" charset="0"/>
                <a:ea typeface="Fira Sans" pitchFamily="34" charset="-122"/>
                <a:cs typeface="Fira Sans" pitchFamily="34" charset="-120"/>
                <a:hlinkClick r:id="rId4" invalidUrl="" action="" tgtFrame="" tooltip="" history="1" highlightClick="0" endSnd="0">
                  <a:extLst>
                    <a:ext uri="{A12FA001-AC4F-418D-AE19-62706E023703}">
                      <ahyp:hlinkClr xmlns:ahyp="http://schemas.microsoft.com/office/drawing/2018/hyperlinkcolor" val="tx"/>
                    </a:ext>
                  </a:extLst>
                </a:hlinkClick>
              </a:rPr>
              <a:t>Learn More →</a:t>
            </a:r>
            <a:endParaRPr lang="en-US" sz="1900" dirty="0"/>
          </a:p>
        </p:txBody>
      </p:sp>
      <p:sp>
        <p:nvSpPr>
          <p:cNvPr id="19" name="Shape 16"/>
          <p:cNvSpPr/>
          <p:nvPr/>
        </p:nvSpPr>
        <p:spPr>
          <a:xfrm>
            <a:off x="855345" y="8785850"/>
            <a:ext cx="549831" cy="549696"/>
          </a:xfrm>
          <a:prstGeom prst="roundRect">
            <a:avLst>
              <a:gd name="adj" fmla="val 6669"/>
            </a:avLst>
          </a:prstGeom>
          <a:solidFill>
            <a:srgbClr val="2E2E2F"/>
          </a:solidFill>
          <a:ln/>
        </p:spPr>
      </p:sp>
      <p:sp>
        <p:nvSpPr>
          <p:cNvPr id="20" name="Text 17"/>
          <p:cNvSpPr/>
          <p:nvPr/>
        </p:nvSpPr>
        <p:spPr>
          <a:xfrm>
            <a:off x="1020247" y="8877386"/>
            <a:ext cx="220028" cy="366504"/>
          </a:xfrm>
          <a:prstGeom prst="rect">
            <a:avLst/>
          </a:prstGeom>
          <a:noFill/>
          <a:ln/>
        </p:spPr>
        <p:txBody>
          <a:bodyPr wrap="none" lIns="0" tIns="0" rIns="0" bIns="0" rtlCol="0" anchor="t"/>
          <a:lstStyle/>
          <a:p>
            <a:pPr algn="ctr" indent="0" marL="0">
              <a:lnSpc>
                <a:spcPts val="2850"/>
              </a:lnSpc>
              <a:buNone/>
            </a:pPr>
            <a:r>
              <a:rPr lang="en-US" sz="2850" dirty="0">
                <a:solidFill>
                  <a:srgbClr val="E0D6DE"/>
                </a:solidFill>
                <a:latin typeface="Fira Mono" pitchFamily="34" charset="0"/>
                <a:ea typeface="Fira Mono" pitchFamily="34" charset="-122"/>
                <a:cs typeface="Fira Mono" pitchFamily="34" charset="-120"/>
              </a:rPr>
              <a:t>4</a:t>
            </a:r>
            <a:endParaRPr lang="en-US" sz="2850" dirty="0"/>
          </a:p>
        </p:txBody>
      </p:sp>
      <p:sp>
        <p:nvSpPr>
          <p:cNvPr id="21" name="Text 18"/>
          <p:cNvSpPr/>
          <p:nvPr/>
        </p:nvSpPr>
        <p:spPr>
          <a:xfrm>
            <a:off x="1649492" y="8785850"/>
            <a:ext cx="3055025" cy="381740"/>
          </a:xfrm>
          <a:prstGeom prst="rect">
            <a:avLst/>
          </a:prstGeom>
          <a:noFill/>
          <a:ln/>
        </p:spPr>
        <p:txBody>
          <a:bodyPr wrap="none" lIns="0" tIns="0" rIns="0" bIns="0" rtlCol="0" anchor="t"/>
          <a:lstStyle/>
          <a:p>
            <a:pPr indent="0" marL="0">
              <a:lnSpc>
                <a:spcPts val="3000"/>
              </a:lnSpc>
              <a:buNone/>
            </a:pPr>
            <a:r>
              <a:rPr lang="en-US" sz="2400" dirty="0">
                <a:solidFill>
                  <a:srgbClr val="E0D6DE"/>
                </a:solidFill>
                <a:latin typeface="Fira Mono" pitchFamily="34" charset="0"/>
                <a:ea typeface="Fira Mono" pitchFamily="34" charset="-122"/>
                <a:cs typeface="Fira Mono" pitchFamily="34" charset="-120"/>
              </a:rPr>
              <a:t>Webinar</a:t>
            </a:r>
            <a:endParaRPr lang="en-US" sz="2400" dirty="0"/>
          </a:p>
        </p:txBody>
      </p:sp>
      <p:sp>
        <p:nvSpPr>
          <p:cNvPr id="22" name="Text 19"/>
          <p:cNvSpPr/>
          <p:nvPr/>
        </p:nvSpPr>
        <p:spPr>
          <a:xfrm>
            <a:off x="1649492" y="9314120"/>
            <a:ext cx="6639163" cy="781811"/>
          </a:xfrm>
          <a:prstGeom prst="rect">
            <a:avLst/>
          </a:prstGeom>
          <a:noFill/>
          <a:ln/>
        </p:spPr>
        <p:txBody>
          <a:bodyPr wrap="square" lIns="0" tIns="0" rIns="0" bIns="0" rtlCol="0" anchor="t"/>
          <a:lstStyle/>
          <a:p>
            <a:pPr indent="0" marL="0">
              <a:lnSpc>
                <a:spcPts val="3050"/>
              </a:lnSpc>
              <a:buNone/>
            </a:pPr>
            <a:r>
              <a:rPr lang="en-US" sz="1900" dirty="0">
                <a:solidFill>
                  <a:srgbClr val="E0D6DE"/>
                </a:solidFill>
                <a:latin typeface="Fira Sans" pitchFamily="34" charset="0"/>
                <a:ea typeface="Fira Sans" pitchFamily="34" charset="-122"/>
                <a:cs typeface="Fira Sans" pitchFamily="34" charset="-120"/>
              </a:rPr>
              <a:t>Unleashing the Power of AI in EDA for Chip Design. Watch Now →</a:t>
            </a:r>
            <a:endParaRPr lang="en-US" sz="1900" dirty="0"/>
          </a:p>
        </p:txBody>
      </p:sp>
      <p:sp>
        <p:nvSpPr>
          <p:cNvPr id="23" name="Text 20"/>
          <p:cNvSpPr/>
          <p:nvPr/>
        </p:nvSpPr>
        <p:spPr>
          <a:xfrm>
            <a:off x="1649492" y="10242460"/>
            <a:ext cx="6639163" cy="390905"/>
          </a:xfrm>
          <a:prstGeom prst="rect">
            <a:avLst/>
          </a:prstGeom>
          <a:noFill/>
          <a:ln/>
        </p:spPr>
        <p:txBody>
          <a:bodyPr wrap="none" lIns="0" tIns="0" rIns="0" bIns="0" rtlCol="0" anchor="t"/>
          <a:lstStyle/>
          <a:p>
            <a:pPr indent="0" marL="0">
              <a:lnSpc>
                <a:spcPts val="3050"/>
              </a:lnSpc>
              <a:buNone/>
            </a:pPr>
            <a:r>
              <a:rPr lang="en-US" sz="1900" dirty="0">
                <a:solidFill>
                  <a:srgbClr val="E0D6DE"/>
                </a:solidFill>
                <a:latin typeface="Fira Sans" pitchFamily="34" charset="0"/>
                <a:ea typeface="Fira Sans" pitchFamily="34" charset="-122"/>
                <a:cs typeface="Fira Sans" pitchFamily="34" charset="-120"/>
              </a:rPr>
              <a:t>Watch Now →</a:t>
            </a:r>
            <a:endParaRPr lang="en-US" sz="19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2024-09-04T03:16:12Z</dcterms:created>
  <dcterms:modified xsi:type="dcterms:W3CDTF">2024-09-04T03:16:12Z</dcterms:modified>
</cp:coreProperties>
</file>